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71" r:id="rId6"/>
    <p:sldId id="272" r:id="rId7"/>
    <p:sldId id="276" r:id="rId8"/>
    <p:sldId id="274" r:id="rId9"/>
    <p:sldId id="273" r:id="rId10"/>
    <p:sldId id="268" r:id="rId11"/>
  </p:sldIdLst>
  <p:sldSz cx="18288000" cy="10287000"/>
  <p:notesSz cx="6858000" cy="9144000"/>
  <p:embeddedFontLst>
    <p:embeddedFont>
      <p:font typeface="IBM Plex Sans" panose="020B0604020202020204" charset="0"/>
      <p:regular r:id="rId13"/>
      <p:bold r:id="rId14"/>
      <p:italic r:id="rId15"/>
      <p:boldItalic r:id="rId16"/>
    </p:embeddedFont>
    <p:embeddedFont>
      <p:font typeface="Aileron Heavy" panose="020B0604020202020204" charset="0"/>
      <p:regular r:id="rId17"/>
      <p:bold r:id="rId18"/>
    </p:embeddedFont>
    <p:embeddedFont>
      <p:font typeface="IBM Plex Sans Bold" panose="020B0604020202020204" charset="0"/>
      <p:regular r:id="rId19"/>
      <p:bold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65" autoAdjust="0"/>
  </p:normalViewPr>
  <p:slideViewPr>
    <p:cSldViewPr>
      <p:cViewPr varScale="1">
        <p:scale>
          <a:sx n="45" d="100"/>
          <a:sy n="45" d="100"/>
        </p:scale>
        <p:origin x="9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14A69E-9693-4E74-9176-2A0E12D4B703}" type="datetimeFigureOut">
              <a:rPr lang="es-MX" smtClean="0"/>
              <a:t>26/05/2022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E32C0-F3F7-46C3-8E77-987B5A729D45}" type="slidenum">
              <a:rPr lang="es-MX" smtClean="0"/>
              <a:t>‹Nº›</a:t>
            </a:fld>
            <a:endParaRPr lang="es-MX"/>
          </a:p>
        </p:txBody>
      </p:sp>
    </p:spTree>
    <p:extLst>
      <p:ext uri="{BB962C8B-B14F-4D97-AF65-F5344CB8AC3E}">
        <p14:creationId xmlns:p14="http://schemas.microsoft.com/office/powerpoint/2010/main" val="258340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9D0E32C0-F3F7-46C3-8E77-987B5A729D45}" type="slidenum">
              <a:rPr lang="es-MX" smtClean="0"/>
              <a:t>4</a:t>
            </a:fld>
            <a:endParaRPr lang="es-MX"/>
          </a:p>
        </p:txBody>
      </p:sp>
    </p:spTree>
    <p:extLst>
      <p:ext uri="{BB962C8B-B14F-4D97-AF65-F5344CB8AC3E}">
        <p14:creationId xmlns:p14="http://schemas.microsoft.com/office/powerpoint/2010/main" val="74597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ceupe.com/blog/que-son-los-estados-financiero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7500" b="16250"/>
          <a:stretch>
            <a:fillRect/>
          </a:stretch>
        </p:blipFill>
        <p:spPr>
          <a:xfrm>
            <a:off x="0" y="0"/>
            <a:ext cx="18288000" cy="10287000"/>
          </a:xfrm>
          <a:prstGeom prst="rect">
            <a:avLst/>
          </a:prstGeom>
        </p:spPr>
      </p:pic>
      <p:grpSp>
        <p:nvGrpSpPr>
          <p:cNvPr id="3" name="Group 3"/>
          <p:cNvGrpSpPr/>
          <p:nvPr/>
        </p:nvGrpSpPr>
        <p:grpSpPr>
          <a:xfrm>
            <a:off x="13078061" y="4306672"/>
            <a:ext cx="4426562" cy="4426562"/>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FF78"/>
            </a:solidFill>
          </p:spPr>
        </p:sp>
      </p:grpSp>
      <p:grpSp>
        <p:nvGrpSpPr>
          <p:cNvPr id="5" name="Group 5"/>
          <p:cNvGrpSpPr/>
          <p:nvPr/>
        </p:nvGrpSpPr>
        <p:grpSpPr>
          <a:xfrm>
            <a:off x="4850931" y="393694"/>
            <a:ext cx="4426562" cy="4426562"/>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FF78"/>
            </a:solidFill>
          </p:spPr>
        </p:sp>
      </p:grpSp>
      <p:grpSp>
        <p:nvGrpSpPr>
          <p:cNvPr id="7" name="Group 7"/>
          <p:cNvGrpSpPr>
            <a:grpSpLocks noChangeAspect="1"/>
          </p:cNvGrpSpPr>
          <p:nvPr/>
        </p:nvGrpSpPr>
        <p:grpSpPr>
          <a:xfrm>
            <a:off x="406349" y="5567059"/>
            <a:ext cx="4426580" cy="4426562"/>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6666" r="-16666"/>
              </a:stretch>
            </a:blipFill>
          </p:spPr>
        </p:sp>
      </p:grpSp>
      <p:grpSp>
        <p:nvGrpSpPr>
          <p:cNvPr id="9" name="Group 9"/>
          <p:cNvGrpSpPr/>
          <p:nvPr/>
        </p:nvGrpSpPr>
        <p:grpSpPr>
          <a:xfrm>
            <a:off x="2746627" y="3791194"/>
            <a:ext cx="12794746" cy="3877350"/>
            <a:chOff x="0" y="374015"/>
            <a:chExt cx="17059662" cy="5169800"/>
          </a:xfrm>
        </p:grpSpPr>
        <p:sp>
          <p:nvSpPr>
            <p:cNvPr id="10" name="TextBox 10"/>
            <p:cNvSpPr txBox="1"/>
            <p:nvPr/>
          </p:nvSpPr>
          <p:spPr>
            <a:xfrm>
              <a:off x="0" y="374015"/>
              <a:ext cx="17059662" cy="1884960"/>
            </a:xfrm>
            <a:prstGeom prst="rect">
              <a:avLst/>
            </a:prstGeom>
          </p:spPr>
          <p:txBody>
            <a:bodyPr lIns="0" tIns="0" rIns="0" bIns="0" rtlCol="0" anchor="t">
              <a:spAutoFit/>
            </a:bodyPr>
            <a:lstStyle/>
            <a:p>
              <a:pPr algn="ctr">
                <a:lnSpc>
                  <a:spcPts val="10900"/>
                </a:lnSpc>
              </a:pPr>
              <a:r>
                <a:rPr lang="en-US" sz="12386" spc="-371" dirty="0">
                  <a:solidFill>
                    <a:srgbClr val="1B1B1B"/>
                  </a:solidFill>
                  <a:latin typeface="Aileron Heavy"/>
                </a:rPr>
                <a:t>ACTIVO FIJO</a:t>
              </a:r>
            </a:p>
          </p:txBody>
        </p:sp>
        <p:sp>
          <p:nvSpPr>
            <p:cNvPr id="11" name="TextBox 11"/>
            <p:cNvSpPr txBox="1"/>
            <p:nvPr/>
          </p:nvSpPr>
          <p:spPr>
            <a:xfrm>
              <a:off x="4202669" y="4974643"/>
              <a:ext cx="8654324" cy="569172"/>
            </a:xfrm>
            <a:prstGeom prst="rect">
              <a:avLst/>
            </a:prstGeom>
          </p:spPr>
          <p:txBody>
            <a:bodyPr lIns="0" tIns="0" rIns="0" bIns="0" rtlCol="0" anchor="t">
              <a:spAutoFit/>
            </a:bodyPr>
            <a:lstStyle/>
            <a:p>
              <a:pPr algn="ctr">
                <a:lnSpc>
                  <a:spcPts val="3640"/>
                </a:lnSpc>
              </a:pPr>
              <a:r>
                <a:rPr lang="en-US" sz="2600" dirty="0">
                  <a:solidFill>
                    <a:srgbClr val="1B1B1B"/>
                  </a:solidFill>
                  <a:latin typeface="IBM Plex Sans Bold"/>
                </a:rPr>
                <a:t>UNAM</a:t>
              </a:r>
            </a:p>
          </p:txBody>
        </p:sp>
      </p:grpSp>
      <p:sp>
        <p:nvSpPr>
          <p:cNvPr id="12" name="TextBox 12"/>
          <p:cNvSpPr txBox="1"/>
          <p:nvPr/>
        </p:nvSpPr>
        <p:spPr>
          <a:xfrm>
            <a:off x="6015914" y="1208693"/>
            <a:ext cx="6256172" cy="412750"/>
          </a:xfrm>
          <a:prstGeom prst="rect">
            <a:avLst/>
          </a:prstGeom>
        </p:spPr>
        <p:txBody>
          <a:bodyPr lIns="0" tIns="0" rIns="0" bIns="0" rtlCol="0" anchor="t">
            <a:spAutoFit/>
          </a:bodyPr>
          <a:lstStyle/>
          <a:p>
            <a:pPr algn="ctr">
              <a:lnSpc>
                <a:spcPts val="3394"/>
              </a:lnSpc>
            </a:pPr>
            <a:r>
              <a:rPr lang="en-US" sz="2424" dirty="0">
                <a:solidFill>
                  <a:srgbClr val="1B1B1B"/>
                </a:solidFill>
                <a:latin typeface="IBM Plex Sans Bold"/>
              </a:rPr>
              <a:t>XIMENA RODRIGUEZ / RUBI SAAVEDRA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F78"/>
        </a:solidFill>
        <a:effectLst/>
      </p:bgPr>
    </p:bg>
    <p:spTree>
      <p:nvGrpSpPr>
        <p:cNvPr id="1" name=""/>
        <p:cNvGrpSpPr/>
        <p:nvPr/>
      </p:nvGrpSpPr>
      <p:grpSpPr>
        <a:xfrm>
          <a:off x="0" y="0"/>
          <a:ext cx="0" cy="0"/>
          <a:chOff x="0" y="0"/>
          <a:chExt cx="0" cy="0"/>
        </a:xfrm>
      </p:grpSpPr>
      <p:grpSp>
        <p:nvGrpSpPr>
          <p:cNvPr id="2" name="Group 2"/>
          <p:cNvGrpSpPr/>
          <p:nvPr/>
        </p:nvGrpSpPr>
        <p:grpSpPr>
          <a:xfrm>
            <a:off x="12982715" y="1792225"/>
            <a:ext cx="5657850" cy="56578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1" name="Group 11"/>
          <p:cNvGrpSpPr/>
          <p:nvPr/>
        </p:nvGrpSpPr>
        <p:grpSpPr>
          <a:xfrm>
            <a:off x="4161652" y="-2828925"/>
            <a:ext cx="5657850" cy="5657850"/>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4" name="TextBox 14"/>
          <p:cNvSpPr txBox="1"/>
          <p:nvPr/>
        </p:nvSpPr>
        <p:spPr>
          <a:xfrm>
            <a:off x="8839200" y="4621150"/>
            <a:ext cx="7848600" cy="953787"/>
          </a:xfrm>
          <a:prstGeom prst="rect">
            <a:avLst/>
          </a:prstGeom>
        </p:spPr>
        <p:txBody>
          <a:bodyPr wrap="square" lIns="0" tIns="0" rIns="0" bIns="0" rtlCol="0" anchor="t">
            <a:spAutoFit/>
          </a:bodyPr>
          <a:lstStyle/>
          <a:p>
            <a:pPr marL="0" lvl="0" indent="0">
              <a:lnSpc>
                <a:spcPts val="7890"/>
              </a:lnSpc>
              <a:spcBef>
                <a:spcPct val="0"/>
              </a:spcBef>
            </a:pPr>
            <a:r>
              <a:rPr lang="en-US" sz="6575" u="none" dirty="0">
                <a:solidFill>
                  <a:srgbClr val="1B1B1B"/>
                </a:solidFill>
                <a:latin typeface="Aileron Heavy"/>
              </a:rPr>
              <a:t>¡ </a:t>
            </a:r>
            <a:r>
              <a:rPr lang="en-US" sz="6575" u="none" dirty="0" err="1">
                <a:solidFill>
                  <a:srgbClr val="1B1B1B"/>
                </a:solidFill>
                <a:latin typeface="Aileron Heavy"/>
              </a:rPr>
              <a:t>Muchas</a:t>
            </a:r>
            <a:r>
              <a:rPr lang="en-US" sz="6575" u="none" dirty="0">
                <a:solidFill>
                  <a:srgbClr val="1B1B1B"/>
                </a:solidFill>
                <a:latin typeface="Aileron Heavy"/>
              </a:rPr>
              <a:t> gracias!</a:t>
            </a:r>
          </a:p>
        </p:txBody>
      </p:sp>
      <p:grpSp>
        <p:nvGrpSpPr>
          <p:cNvPr id="16" name="Group 16"/>
          <p:cNvGrpSpPr>
            <a:grpSpLocks noChangeAspect="1"/>
          </p:cNvGrpSpPr>
          <p:nvPr/>
        </p:nvGrpSpPr>
        <p:grpSpPr>
          <a:xfrm>
            <a:off x="1834234" y="3086100"/>
            <a:ext cx="6156957" cy="6156933"/>
            <a:chOff x="0" y="0"/>
            <a:chExt cx="6350000" cy="6349975"/>
          </a:xfrm>
        </p:grpSpPr>
        <p:sp>
          <p:nvSpPr>
            <p:cNvPr id="17" name="Freeform 1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1045" b="-48954"/>
              </a:stretch>
            </a:blipFill>
          </p:spPr>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F78"/>
        </a:solidFill>
        <a:effectLst/>
      </p:bgPr>
    </p:bg>
    <p:spTree>
      <p:nvGrpSpPr>
        <p:cNvPr id="1" name=""/>
        <p:cNvGrpSpPr/>
        <p:nvPr/>
      </p:nvGrpSpPr>
      <p:grpSpPr>
        <a:xfrm>
          <a:off x="0" y="0"/>
          <a:ext cx="0" cy="0"/>
          <a:chOff x="0" y="0"/>
          <a:chExt cx="0" cy="0"/>
        </a:xfrm>
      </p:grpSpPr>
      <p:sp>
        <p:nvSpPr>
          <p:cNvPr id="2" name="AutoShape 2"/>
          <p:cNvSpPr/>
          <p:nvPr/>
        </p:nvSpPr>
        <p:spPr>
          <a:xfrm>
            <a:off x="0" y="1028700"/>
            <a:ext cx="18288000" cy="8229600"/>
          </a:xfrm>
          <a:prstGeom prst="rect">
            <a:avLst/>
          </a:prstGeom>
          <a:solidFill>
            <a:srgbClr val="F4F4F4"/>
          </a:solidFill>
        </p:spPr>
      </p:sp>
      <p:sp>
        <p:nvSpPr>
          <p:cNvPr id="4" name="TextBox 4"/>
          <p:cNvSpPr txBox="1"/>
          <p:nvPr/>
        </p:nvSpPr>
        <p:spPr>
          <a:xfrm>
            <a:off x="990600" y="1028700"/>
            <a:ext cx="5715000" cy="4758226"/>
          </a:xfrm>
          <a:prstGeom prst="rect">
            <a:avLst/>
          </a:prstGeom>
        </p:spPr>
        <p:txBody>
          <a:bodyPr wrap="square" lIns="0" tIns="0" rIns="0" bIns="0" rtlCol="0" anchor="t">
            <a:spAutoFit/>
          </a:bodyPr>
          <a:lstStyle/>
          <a:p>
            <a:pPr marL="0" lvl="0" indent="0" algn="l">
              <a:lnSpc>
                <a:spcPts val="9600"/>
              </a:lnSpc>
              <a:spcBef>
                <a:spcPct val="0"/>
              </a:spcBef>
            </a:pPr>
            <a:r>
              <a:rPr lang="en-US" sz="8000" dirty="0">
                <a:solidFill>
                  <a:srgbClr val="1B1B1B"/>
                </a:solidFill>
                <a:latin typeface="Aileron Heavy"/>
              </a:rPr>
              <a:t>¿QUE ES UN ACTIVO FIJO</a:t>
            </a:r>
            <a:r>
              <a:rPr lang="en-US" sz="8000" dirty="0" smtClean="0">
                <a:solidFill>
                  <a:srgbClr val="1B1B1B"/>
                </a:solidFill>
                <a:latin typeface="Aileron Heavy"/>
              </a:rPr>
              <a:t>? </a:t>
            </a:r>
          </a:p>
          <a:p>
            <a:pPr marL="0" lvl="0" indent="0" algn="ctr">
              <a:lnSpc>
                <a:spcPts val="9600"/>
              </a:lnSpc>
              <a:spcBef>
                <a:spcPct val="0"/>
              </a:spcBef>
            </a:pPr>
            <a:r>
              <a:rPr lang="en-US" sz="4800" dirty="0" smtClean="0">
                <a:solidFill>
                  <a:srgbClr val="1B1B1B"/>
                </a:solidFill>
                <a:latin typeface="Aileron Heavy"/>
              </a:rPr>
              <a:t>NIF C-6</a:t>
            </a:r>
            <a:endParaRPr lang="en-US" sz="4800" u="none" dirty="0">
              <a:solidFill>
                <a:srgbClr val="1B1B1B"/>
              </a:solidFill>
              <a:latin typeface="Aileron Heavy"/>
            </a:endParaRPr>
          </a:p>
        </p:txBody>
      </p:sp>
      <p:sp>
        <p:nvSpPr>
          <p:cNvPr id="6" name="TextBox 6"/>
          <p:cNvSpPr txBox="1"/>
          <p:nvPr/>
        </p:nvSpPr>
        <p:spPr>
          <a:xfrm>
            <a:off x="6934200" y="1485900"/>
            <a:ext cx="9814362" cy="2538772"/>
          </a:xfrm>
          <a:prstGeom prst="rect">
            <a:avLst/>
          </a:prstGeom>
        </p:spPr>
        <p:txBody>
          <a:bodyPr wrap="square" lIns="0" tIns="0" rIns="0" bIns="0" rtlCol="0" anchor="t">
            <a:spAutoFit/>
          </a:bodyPr>
          <a:lstStyle/>
          <a:p>
            <a:pPr marL="269874" lvl="1" algn="just">
              <a:lnSpc>
                <a:spcPts val="4999"/>
              </a:lnSpc>
            </a:pPr>
            <a:r>
              <a:rPr lang="es-MX" sz="2800" dirty="0"/>
              <a:t>Son todos aquellos bienes y derechos duraderos mayor a un año; </a:t>
            </a:r>
            <a:r>
              <a:rPr lang="es-MX" sz="2800" b="1" dirty="0"/>
              <a:t>propiedades, planta y equipo,</a:t>
            </a:r>
            <a:r>
              <a:rPr lang="es-MX" sz="2800" dirty="0"/>
              <a:t> tales como </a:t>
            </a:r>
            <a:r>
              <a:rPr lang="es-MX" sz="3600" b="1" dirty="0"/>
              <a:t>inmuebles, materiales, equipamiento, herramientas y utensilios</a:t>
            </a:r>
            <a:r>
              <a:rPr lang="es-MX" sz="2800" dirty="0"/>
              <a:t> necesarios para el funcionamiento de la empresa</a:t>
            </a:r>
            <a:r>
              <a:rPr lang="es-MX" sz="4000" dirty="0"/>
              <a:t> </a:t>
            </a:r>
            <a:endParaRPr lang="en-US" sz="3600" dirty="0">
              <a:solidFill>
                <a:srgbClr val="1B1B1B"/>
              </a:solidFill>
              <a:latin typeface="IBM Plex Sans"/>
            </a:endParaRPr>
          </a:p>
        </p:txBody>
      </p:sp>
      <p:sp>
        <p:nvSpPr>
          <p:cNvPr id="7" name="TextBox 4">
            <a:extLst>
              <a:ext uri="{FF2B5EF4-FFF2-40B4-BE49-F238E27FC236}">
                <a16:creationId xmlns:a16="http://schemas.microsoft.com/office/drawing/2014/main" id="{B096CDBC-BB2B-2F79-B616-BF2231980AD9}"/>
              </a:ext>
            </a:extLst>
          </p:cNvPr>
          <p:cNvSpPr txBox="1"/>
          <p:nvPr/>
        </p:nvSpPr>
        <p:spPr>
          <a:xfrm>
            <a:off x="857250" y="6132066"/>
            <a:ext cx="5981700" cy="2462213"/>
          </a:xfrm>
          <a:prstGeom prst="rect">
            <a:avLst/>
          </a:prstGeom>
        </p:spPr>
        <p:txBody>
          <a:bodyPr wrap="square" lIns="0" tIns="0" rIns="0" bIns="0" rtlCol="0" anchor="t">
            <a:spAutoFit/>
          </a:bodyPr>
          <a:lstStyle/>
          <a:p>
            <a:pPr algn="just"/>
            <a:r>
              <a:rPr lang="es-MX" sz="4000" b="1" dirty="0"/>
              <a:t>¿QUÉ CARACTERÍSTICAS DEBE REUNIR UN BIEN PARA SER CONSIDERADO COMO ACTIVO FIJO?</a:t>
            </a:r>
          </a:p>
        </p:txBody>
      </p:sp>
      <p:sp>
        <p:nvSpPr>
          <p:cNvPr id="8" name="TextBox 6">
            <a:extLst>
              <a:ext uri="{FF2B5EF4-FFF2-40B4-BE49-F238E27FC236}">
                <a16:creationId xmlns:a16="http://schemas.microsoft.com/office/drawing/2014/main" id="{D88F6576-0BB9-9D49-7CD1-A4E1270B6B8E}"/>
              </a:ext>
            </a:extLst>
          </p:cNvPr>
          <p:cNvSpPr txBox="1"/>
          <p:nvPr/>
        </p:nvSpPr>
        <p:spPr>
          <a:xfrm>
            <a:off x="7467600" y="5273756"/>
            <a:ext cx="9814362" cy="3323987"/>
          </a:xfrm>
          <a:prstGeom prst="rect">
            <a:avLst/>
          </a:prstGeom>
        </p:spPr>
        <p:txBody>
          <a:bodyPr wrap="square" lIns="0" tIns="0" rIns="0" bIns="0" rtlCol="0" anchor="t">
            <a:spAutoFit/>
          </a:bodyPr>
          <a:lstStyle/>
          <a:p>
            <a:pPr marL="285750" lvl="0" indent="-285750" algn="just">
              <a:buFont typeface="Arial" panose="020B0604020202020204" pitchFamily="34" charset="0"/>
              <a:buChar char="•"/>
            </a:pPr>
            <a:r>
              <a:rPr lang="es-MX" sz="3600" dirty="0"/>
              <a:t>Deben ser propiedad de la empresa </a:t>
            </a:r>
          </a:p>
          <a:p>
            <a:pPr marL="285750" lvl="0" indent="-285750" algn="just">
              <a:buFont typeface="Arial" panose="020B0604020202020204" pitchFamily="34" charset="0"/>
              <a:buChar char="•"/>
            </a:pPr>
            <a:r>
              <a:rPr lang="es-MX" sz="3600" dirty="0"/>
              <a:t>Son de naturaleza permanente</a:t>
            </a:r>
          </a:p>
          <a:p>
            <a:pPr marL="285750" lvl="0" indent="-285750" algn="just">
              <a:buFont typeface="Arial" panose="020B0604020202020204" pitchFamily="34" charset="0"/>
              <a:buChar char="•"/>
            </a:pPr>
            <a:r>
              <a:rPr lang="es-MX" sz="3600" dirty="0"/>
              <a:t>Están destinados para el uso de la empresa y no para la venta</a:t>
            </a:r>
          </a:p>
          <a:p>
            <a:pPr marL="285750" lvl="0" indent="-285750" algn="just">
              <a:buFont typeface="Arial" panose="020B0604020202020204" pitchFamily="34" charset="0"/>
              <a:buChar char="•"/>
            </a:pPr>
            <a:r>
              <a:rPr lang="es-MX" sz="3600" dirty="0"/>
              <a:t>Tienen un cierto valor considerable</a:t>
            </a:r>
          </a:p>
          <a:p>
            <a:pPr marL="285750" lvl="0" indent="-285750" algn="just">
              <a:buFont typeface="Arial" panose="020B0604020202020204" pitchFamily="34" charset="0"/>
              <a:buChar char="•"/>
            </a:pPr>
            <a:r>
              <a:rPr lang="es-MX" sz="3600" dirty="0"/>
              <a:t>Tener una vida relativamente larga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64916"/>
            <a:ext cx="8663715" cy="892424"/>
          </a:xfrm>
          <a:prstGeom prst="rect">
            <a:avLst/>
          </a:prstGeom>
        </p:spPr>
        <p:txBody>
          <a:bodyPr lIns="0" tIns="0" rIns="0" bIns="0" rtlCol="0" anchor="t">
            <a:spAutoFit/>
          </a:bodyPr>
          <a:lstStyle/>
          <a:p>
            <a:pPr marL="0" lvl="0" indent="0">
              <a:lnSpc>
                <a:spcPts val="7350"/>
              </a:lnSpc>
              <a:spcBef>
                <a:spcPct val="0"/>
              </a:spcBef>
            </a:pPr>
            <a:r>
              <a:rPr lang="en-US" sz="6125" u="none" dirty="0">
                <a:solidFill>
                  <a:srgbClr val="1B1B1B"/>
                </a:solidFill>
                <a:latin typeface="Aileron Heavy"/>
              </a:rPr>
              <a:t>CLASIFICACIÓN:</a:t>
            </a:r>
          </a:p>
        </p:txBody>
      </p:sp>
      <p:grpSp>
        <p:nvGrpSpPr>
          <p:cNvPr id="3" name="Group 3"/>
          <p:cNvGrpSpPr/>
          <p:nvPr/>
        </p:nvGrpSpPr>
        <p:grpSpPr>
          <a:xfrm>
            <a:off x="11255106" y="515792"/>
            <a:ext cx="5968882" cy="1797557"/>
            <a:chOff x="-1" y="149554"/>
            <a:chExt cx="7958509" cy="2396745"/>
          </a:xfrm>
        </p:grpSpPr>
        <p:sp>
          <p:nvSpPr>
            <p:cNvPr id="4" name="TextBox 4"/>
            <p:cNvSpPr txBox="1"/>
            <p:nvPr/>
          </p:nvSpPr>
          <p:spPr>
            <a:xfrm>
              <a:off x="0" y="822748"/>
              <a:ext cx="7958508" cy="1723551"/>
            </a:xfrm>
            <a:prstGeom prst="rect">
              <a:avLst/>
            </a:prstGeom>
          </p:spPr>
          <p:txBody>
            <a:bodyPr lIns="0" tIns="0" rIns="0" bIns="0" rtlCol="0" anchor="t">
              <a:spAutoFit/>
            </a:bodyPr>
            <a:lstStyle/>
            <a:p>
              <a:pPr algn="just"/>
              <a:r>
                <a:rPr lang="es-MX" sz="2800" dirty="0"/>
                <a:t>Los activos ayudan a generar ingresos y a generar utilidades que facilitan la producción y venta de bienes y servicios.</a:t>
              </a:r>
            </a:p>
          </p:txBody>
        </p:sp>
        <p:sp>
          <p:nvSpPr>
            <p:cNvPr id="5" name="TextBox 5"/>
            <p:cNvSpPr txBox="1"/>
            <p:nvPr/>
          </p:nvSpPr>
          <p:spPr>
            <a:xfrm>
              <a:off x="-1" y="149554"/>
              <a:ext cx="7958508" cy="543983"/>
            </a:xfrm>
            <a:prstGeom prst="rect">
              <a:avLst/>
            </a:prstGeom>
          </p:spPr>
          <p:txBody>
            <a:bodyPr lIns="0" tIns="0" rIns="0" bIns="0" rtlCol="0" anchor="t">
              <a:spAutoFit/>
            </a:bodyPr>
            <a:lstStyle/>
            <a:p>
              <a:pPr marL="0" lvl="0" indent="0">
                <a:lnSpc>
                  <a:spcPts val="3380"/>
                </a:lnSpc>
                <a:spcBef>
                  <a:spcPct val="0"/>
                </a:spcBef>
              </a:pPr>
              <a:r>
                <a:rPr lang="en-US" sz="2600" b="1" u="sng" dirty="0">
                  <a:solidFill>
                    <a:srgbClr val="1B1B1B"/>
                  </a:solidFill>
                  <a:latin typeface="IBM Plex Sans"/>
                </a:rPr>
                <a:t>¿A </a:t>
              </a:r>
              <a:r>
                <a:rPr lang="en-US" sz="2600" b="1" u="sng" dirty="0" err="1">
                  <a:solidFill>
                    <a:srgbClr val="1B1B1B"/>
                  </a:solidFill>
                  <a:latin typeface="IBM Plex Sans"/>
                </a:rPr>
                <a:t>qué</a:t>
              </a:r>
              <a:r>
                <a:rPr lang="en-US" sz="2600" b="1" u="sng" dirty="0">
                  <a:solidFill>
                    <a:srgbClr val="1B1B1B"/>
                  </a:solidFill>
                  <a:latin typeface="IBM Plex Sans"/>
                </a:rPr>
                <a:t> </a:t>
              </a:r>
              <a:r>
                <a:rPr lang="en-US" sz="2600" b="1" u="sng" dirty="0" err="1">
                  <a:solidFill>
                    <a:srgbClr val="1B1B1B"/>
                  </a:solidFill>
                  <a:latin typeface="IBM Plex Sans"/>
                </a:rPr>
                <a:t>ayudan</a:t>
              </a:r>
              <a:r>
                <a:rPr lang="en-US" sz="2600" b="1" u="sng" dirty="0">
                  <a:solidFill>
                    <a:srgbClr val="1B1B1B"/>
                  </a:solidFill>
                  <a:latin typeface="IBM Plex Sans"/>
                </a:rPr>
                <a:t> </a:t>
              </a:r>
              <a:r>
                <a:rPr lang="en-US" sz="2600" b="1" u="sng" dirty="0" err="1">
                  <a:solidFill>
                    <a:srgbClr val="1B1B1B"/>
                  </a:solidFill>
                  <a:latin typeface="IBM Plex Sans"/>
                </a:rPr>
                <a:t>los</a:t>
              </a:r>
              <a:r>
                <a:rPr lang="en-US" sz="2600" b="1" u="sng" dirty="0">
                  <a:solidFill>
                    <a:srgbClr val="1B1B1B"/>
                  </a:solidFill>
                  <a:latin typeface="IBM Plex Sans"/>
                </a:rPr>
                <a:t> </a:t>
              </a:r>
              <a:r>
                <a:rPr lang="en-US" sz="2600" b="1" u="sng" dirty="0" err="1">
                  <a:solidFill>
                    <a:srgbClr val="1B1B1B"/>
                  </a:solidFill>
                  <a:latin typeface="IBM Plex Sans"/>
                </a:rPr>
                <a:t>activos</a:t>
              </a:r>
              <a:r>
                <a:rPr lang="en-US" sz="2600" b="1" u="sng" dirty="0">
                  <a:solidFill>
                    <a:srgbClr val="1B1B1B"/>
                  </a:solidFill>
                  <a:latin typeface="IBM Plex Sans"/>
                </a:rPr>
                <a:t> </a:t>
              </a:r>
              <a:r>
                <a:rPr lang="en-US" sz="2600" b="1" u="sng" dirty="0" err="1">
                  <a:solidFill>
                    <a:srgbClr val="1B1B1B"/>
                  </a:solidFill>
                  <a:latin typeface="IBM Plex Sans"/>
                </a:rPr>
                <a:t>fijos</a:t>
              </a:r>
              <a:r>
                <a:rPr lang="en-US" sz="2600" b="1" u="sng" dirty="0">
                  <a:solidFill>
                    <a:srgbClr val="1B1B1B"/>
                  </a:solidFill>
                  <a:latin typeface="IBM Plex Sans"/>
                </a:rPr>
                <a:t>?</a:t>
              </a:r>
            </a:p>
          </p:txBody>
        </p:sp>
      </p:grpSp>
      <p:grpSp>
        <p:nvGrpSpPr>
          <p:cNvPr id="6" name="Group 6"/>
          <p:cNvGrpSpPr/>
          <p:nvPr/>
        </p:nvGrpSpPr>
        <p:grpSpPr>
          <a:xfrm>
            <a:off x="11290419" y="2646175"/>
            <a:ext cx="5968881" cy="3128364"/>
            <a:chOff x="0" y="-19050"/>
            <a:chExt cx="7958508" cy="4171155"/>
          </a:xfrm>
        </p:grpSpPr>
        <p:sp>
          <p:nvSpPr>
            <p:cNvPr id="7" name="TextBox 7"/>
            <p:cNvSpPr txBox="1"/>
            <p:nvPr/>
          </p:nvSpPr>
          <p:spPr>
            <a:xfrm>
              <a:off x="0" y="1025948"/>
              <a:ext cx="7958508" cy="3126157"/>
            </a:xfrm>
            <a:prstGeom prst="rect">
              <a:avLst/>
            </a:prstGeom>
          </p:spPr>
          <p:txBody>
            <a:bodyPr lIns="0" tIns="0" rIns="0" bIns="0" rtlCol="0" anchor="t">
              <a:spAutoFit/>
            </a:bodyPr>
            <a:lstStyle/>
            <a:p>
              <a:pPr marL="285750" indent="-285750" algn="just">
                <a:lnSpc>
                  <a:spcPts val="2632"/>
                </a:lnSpc>
                <a:buFont typeface="Arial" panose="020B0604020202020204" pitchFamily="34" charset="0"/>
                <a:buChar char="•"/>
              </a:pPr>
              <a:r>
                <a:rPr lang="es-MX" sz="2800" dirty="0"/>
                <a:t>Inventario físico de cada uno de los activos que la empresa</a:t>
              </a:r>
              <a:r>
                <a:rPr lang="en-US" sz="2800" dirty="0">
                  <a:solidFill>
                    <a:srgbClr val="1B1B1B"/>
                  </a:solidFill>
                  <a:latin typeface="IBM Plex Sans"/>
                </a:rPr>
                <a:t>.</a:t>
              </a:r>
            </a:p>
            <a:p>
              <a:pPr marL="285750" indent="-285750" algn="just">
                <a:lnSpc>
                  <a:spcPts val="2632"/>
                </a:lnSpc>
                <a:buFont typeface="Arial" panose="020B0604020202020204" pitchFamily="34" charset="0"/>
                <a:buChar char="•"/>
              </a:pPr>
              <a:r>
                <a:rPr lang="es-MX" sz="2800" dirty="0"/>
                <a:t>Base de datos confiable y conciliada </a:t>
              </a:r>
            </a:p>
            <a:p>
              <a:pPr marL="285750" indent="-285750" algn="just">
                <a:lnSpc>
                  <a:spcPts val="2632"/>
                </a:lnSpc>
                <a:buFont typeface="Arial" panose="020B0604020202020204" pitchFamily="34" charset="0"/>
                <a:buChar char="•"/>
              </a:pPr>
              <a:r>
                <a:rPr lang="es-MX" sz="2800" dirty="0"/>
                <a:t>software de control y gestión de activos. </a:t>
              </a:r>
            </a:p>
            <a:p>
              <a:pPr marL="285750" indent="-285750" algn="just">
                <a:lnSpc>
                  <a:spcPts val="2632"/>
                </a:lnSpc>
                <a:buFont typeface="Arial" panose="020B0604020202020204" pitchFamily="34" charset="0"/>
                <a:buChar char="•"/>
              </a:pPr>
              <a:r>
                <a:rPr lang="es-MX" sz="2800" dirty="0"/>
                <a:t>Manuales de procedimientos, Lineamientos o Políticas </a:t>
              </a:r>
              <a:endParaRPr lang="en-US" sz="2800" dirty="0">
                <a:solidFill>
                  <a:srgbClr val="1B1B1B"/>
                </a:solidFill>
                <a:latin typeface="IBM Plex Sans"/>
              </a:endParaRPr>
            </a:p>
          </p:txBody>
        </p:sp>
        <p:sp>
          <p:nvSpPr>
            <p:cNvPr id="8" name="TextBox 8"/>
            <p:cNvSpPr txBox="1"/>
            <p:nvPr/>
          </p:nvSpPr>
          <p:spPr>
            <a:xfrm>
              <a:off x="0" y="-19050"/>
              <a:ext cx="7958508" cy="543983"/>
            </a:xfrm>
            <a:prstGeom prst="rect">
              <a:avLst/>
            </a:prstGeom>
          </p:spPr>
          <p:txBody>
            <a:bodyPr lIns="0" tIns="0" rIns="0" bIns="0" rtlCol="0" anchor="t">
              <a:spAutoFit/>
            </a:bodyPr>
            <a:lstStyle/>
            <a:p>
              <a:pPr marL="0" lvl="0" indent="0">
                <a:lnSpc>
                  <a:spcPts val="3380"/>
                </a:lnSpc>
                <a:spcBef>
                  <a:spcPct val="0"/>
                </a:spcBef>
              </a:pPr>
              <a:r>
                <a:rPr lang="en-US" sz="2600" b="1" u="sng" dirty="0">
                  <a:solidFill>
                    <a:srgbClr val="1B1B1B"/>
                  </a:solidFill>
                  <a:latin typeface="IBM Plex Sans"/>
                </a:rPr>
                <a:t>¿</a:t>
              </a:r>
              <a:r>
                <a:rPr lang="en-US" sz="2600" b="1" u="sng" dirty="0" err="1">
                  <a:solidFill>
                    <a:srgbClr val="1B1B1B"/>
                  </a:solidFill>
                  <a:latin typeface="IBM Plex Sans"/>
                </a:rPr>
                <a:t>Comó</a:t>
              </a:r>
              <a:r>
                <a:rPr lang="en-US" sz="2600" b="1" u="sng" dirty="0">
                  <a:solidFill>
                    <a:srgbClr val="1B1B1B"/>
                  </a:solidFill>
                  <a:latin typeface="IBM Plex Sans"/>
                </a:rPr>
                <a:t> </a:t>
              </a:r>
              <a:r>
                <a:rPr lang="en-US" sz="2600" b="1" u="sng" dirty="0" err="1">
                  <a:solidFill>
                    <a:srgbClr val="1B1B1B"/>
                  </a:solidFill>
                  <a:latin typeface="IBM Plex Sans"/>
                </a:rPr>
                <a:t>los</a:t>
              </a:r>
              <a:r>
                <a:rPr lang="en-US" sz="2600" b="1" u="sng" dirty="0">
                  <a:solidFill>
                    <a:srgbClr val="1B1B1B"/>
                  </a:solidFill>
                  <a:latin typeface="IBM Plex Sans"/>
                </a:rPr>
                <a:t> </a:t>
              </a:r>
              <a:r>
                <a:rPr lang="en-US" sz="2600" b="1" u="sng" dirty="0" err="1">
                  <a:solidFill>
                    <a:srgbClr val="1B1B1B"/>
                  </a:solidFill>
                  <a:latin typeface="IBM Plex Sans"/>
                </a:rPr>
                <a:t>gestionamos</a:t>
              </a:r>
              <a:r>
                <a:rPr lang="en-US" sz="2600" b="1" u="sng" dirty="0">
                  <a:solidFill>
                    <a:srgbClr val="1B1B1B"/>
                  </a:solidFill>
                  <a:latin typeface="IBM Plex Sans"/>
                </a:rPr>
                <a:t>?</a:t>
              </a:r>
            </a:p>
          </p:txBody>
        </p:sp>
      </p:grpSp>
      <p:grpSp>
        <p:nvGrpSpPr>
          <p:cNvPr id="9" name="Group 9"/>
          <p:cNvGrpSpPr/>
          <p:nvPr/>
        </p:nvGrpSpPr>
        <p:grpSpPr>
          <a:xfrm>
            <a:off x="11290419" y="6184342"/>
            <a:ext cx="5968881" cy="2417610"/>
            <a:chOff x="0" y="-19049"/>
            <a:chExt cx="7958508" cy="3223479"/>
          </a:xfrm>
        </p:grpSpPr>
        <p:sp>
          <p:nvSpPr>
            <p:cNvPr id="10" name="TextBox 10"/>
            <p:cNvSpPr txBox="1"/>
            <p:nvPr/>
          </p:nvSpPr>
          <p:spPr>
            <a:xfrm>
              <a:off x="0" y="-19049"/>
              <a:ext cx="7958508" cy="548868"/>
            </a:xfrm>
            <a:prstGeom prst="rect">
              <a:avLst/>
            </a:prstGeom>
          </p:spPr>
          <p:txBody>
            <a:bodyPr lIns="0" tIns="0" rIns="0" bIns="0" rtlCol="0" anchor="t">
              <a:spAutoFit/>
            </a:bodyPr>
            <a:lstStyle/>
            <a:p>
              <a:pPr marL="0" lvl="0" indent="0">
                <a:lnSpc>
                  <a:spcPts val="3380"/>
                </a:lnSpc>
                <a:spcBef>
                  <a:spcPct val="0"/>
                </a:spcBef>
              </a:pPr>
              <a:r>
                <a:rPr lang="en-US" sz="2600" b="1" u="sng" dirty="0">
                  <a:solidFill>
                    <a:srgbClr val="1B1B1B"/>
                  </a:solidFill>
                  <a:latin typeface="IBM Plex Sans"/>
                </a:rPr>
                <a:t>¿Para </a:t>
              </a:r>
              <a:r>
                <a:rPr lang="en-US" sz="2600" b="1" u="sng" dirty="0" err="1">
                  <a:solidFill>
                    <a:srgbClr val="1B1B1B"/>
                  </a:solidFill>
                  <a:latin typeface="IBM Plex Sans"/>
                </a:rPr>
                <a:t>qué</a:t>
              </a:r>
              <a:r>
                <a:rPr lang="en-US" sz="2600" b="1" u="sng" dirty="0">
                  <a:solidFill>
                    <a:srgbClr val="1B1B1B"/>
                  </a:solidFill>
                  <a:latin typeface="IBM Plex Sans"/>
                </a:rPr>
                <a:t> </a:t>
              </a:r>
              <a:r>
                <a:rPr lang="en-US" sz="2600" b="1" u="sng" dirty="0" err="1">
                  <a:solidFill>
                    <a:srgbClr val="1B1B1B"/>
                  </a:solidFill>
                  <a:latin typeface="IBM Plex Sans"/>
                </a:rPr>
                <a:t>controlamos</a:t>
              </a:r>
              <a:r>
                <a:rPr lang="en-US" sz="2600" b="1" u="sng" dirty="0">
                  <a:solidFill>
                    <a:srgbClr val="1B1B1B"/>
                  </a:solidFill>
                  <a:latin typeface="IBM Plex Sans"/>
                </a:rPr>
                <a:t>?</a:t>
              </a:r>
            </a:p>
          </p:txBody>
        </p:sp>
        <p:sp>
          <p:nvSpPr>
            <p:cNvPr id="11" name="TextBox 11"/>
            <p:cNvSpPr txBox="1"/>
            <p:nvPr/>
          </p:nvSpPr>
          <p:spPr>
            <a:xfrm>
              <a:off x="0" y="742219"/>
              <a:ext cx="7958508" cy="2462211"/>
            </a:xfrm>
            <a:prstGeom prst="rect">
              <a:avLst/>
            </a:prstGeom>
          </p:spPr>
          <p:txBody>
            <a:bodyPr lIns="0" tIns="0" rIns="0" bIns="0" rtlCol="0" anchor="t">
              <a:spAutoFit/>
            </a:bodyPr>
            <a:lstStyle/>
            <a:p>
              <a:pPr marL="285750" indent="-285750" algn="just">
                <a:buFont typeface="Arial" panose="020B0604020202020204" pitchFamily="34" charset="0"/>
                <a:buChar char="•"/>
              </a:pPr>
              <a:r>
                <a:rPr lang="es-MX" sz="2400" dirty="0"/>
                <a:t>Posibilidad de caer en error de seguir depreciando activos fijos totalmente depreciados.</a:t>
              </a:r>
            </a:p>
            <a:p>
              <a:pPr marL="285750" indent="-285750" algn="just">
                <a:buFont typeface="Arial" panose="020B0604020202020204" pitchFamily="34" charset="0"/>
                <a:buChar char="•"/>
              </a:pPr>
              <a:r>
                <a:rPr lang="es-MX" sz="2400" dirty="0"/>
                <a:t>Perdida a la hora de definir la utilidad o pérdida neta en ventas de activos fijos</a:t>
              </a:r>
              <a:r>
                <a:rPr lang="es-MX" sz="2400" dirty="0" smtClean="0"/>
                <a:t>.</a:t>
              </a:r>
              <a:endParaRPr lang="es-MX" sz="2400" dirty="0"/>
            </a:p>
          </p:txBody>
        </p:sp>
      </p:grpSp>
      <p:grpSp>
        <p:nvGrpSpPr>
          <p:cNvPr id="12" name="Group 12"/>
          <p:cNvGrpSpPr/>
          <p:nvPr/>
        </p:nvGrpSpPr>
        <p:grpSpPr>
          <a:xfrm>
            <a:off x="5141953" y="4523573"/>
            <a:ext cx="4817044" cy="4817044"/>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FF78"/>
            </a:solidFill>
          </p:spPr>
        </p:sp>
      </p:grpSp>
      <p:grpSp>
        <p:nvGrpSpPr>
          <p:cNvPr id="14" name="Group 14"/>
          <p:cNvGrpSpPr>
            <a:grpSpLocks noChangeAspect="1"/>
          </p:cNvGrpSpPr>
          <p:nvPr/>
        </p:nvGrpSpPr>
        <p:grpSpPr>
          <a:xfrm>
            <a:off x="1028700" y="4523573"/>
            <a:ext cx="4817063" cy="4817044"/>
            <a:chOff x="0" y="0"/>
            <a:chExt cx="6350000" cy="6349975"/>
          </a:xfrm>
        </p:grpSpPr>
        <p:sp>
          <p:nvSpPr>
            <p:cNvPr id="15" name="Freeform 1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8352" b="-41648"/>
              </a:stretch>
            </a:blipFill>
          </p:spPr>
        </p:sp>
      </p:grpSp>
      <p:sp>
        <p:nvSpPr>
          <p:cNvPr id="16" name="TextBox 5">
            <a:extLst>
              <a:ext uri="{FF2B5EF4-FFF2-40B4-BE49-F238E27FC236}">
                <a16:creationId xmlns:a16="http://schemas.microsoft.com/office/drawing/2014/main" id="{EEB15821-4D37-FBA6-A8F8-9FD0454E67C0}"/>
              </a:ext>
            </a:extLst>
          </p:cNvPr>
          <p:cNvSpPr txBox="1"/>
          <p:nvPr/>
        </p:nvSpPr>
        <p:spPr>
          <a:xfrm>
            <a:off x="1485854" y="1667018"/>
            <a:ext cx="3429000" cy="3052118"/>
          </a:xfrm>
          <a:prstGeom prst="rect">
            <a:avLst/>
          </a:prstGeom>
        </p:spPr>
        <p:txBody>
          <a:bodyPr wrap="square" lIns="0" tIns="0" rIns="0" bIns="0" rtlCol="0" anchor="t">
            <a:spAutoFit/>
          </a:bodyPr>
          <a:lstStyle/>
          <a:p>
            <a:pPr marL="0" lvl="0" indent="0" algn="ctr">
              <a:lnSpc>
                <a:spcPts val="3380"/>
              </a:lnSpc>
              <a:spcBef>
                <a:spcPct val="0"/>
              </a:spcBef>
            </a:pPr>
            <a:r>
              <a:rPr lang="en-US" sz="2600" b="1" u="sng" dirty="0" smtClean="0">
                <a:solidFill>
                  <a:srgbClr val="1B1B1B"/>
                </a:solidFill>
                <a:latin typeface="IBM Plex Sans"/>
              </a:rPr>
              <a:t>TANGIBLES</a:t>
            </a:r>
          </a:p>
          <a:p>
            <a:pPr marL="0" lvl="0" indent="0" algn="ctr">
              <a:lnSpc>
                <a:spcPts val="3380"/>
              </a:lnSpc>
              <a:spcBef>
                <a:spcPct val="0"/>
              </a:spcBef>
            </a:pPr>
            <a:r>
              <a:rPr lang="en-US" sz="2600" u="sng" dirty="0" smtClean="0">
                <a:solidFill>
                  <a:srgbClr val="1B1B1B"/>
                </a:solidFill>
                <a:latin typeface="IBM Plex Sans"/>
              </a:rPr>
              <a:t>-</a:t>
            </a:r>
            <a:r>
              <a:rPr lang="en-US" u="sng" dirty="0" err="1" smtClean="0">
                <a:solidFill>
                  <a:srgbClr val="1B1B1B"/>
                </a:solidFill>
                <a:latin typeface="IBM Plex Sans"/>
              </a:rPr>
              <a:t>Terrenos</a:t>
            </a:r>
            <a:r>
              <a:rPr lang="en-US" u="sng" dirty="0" smtClean="0">
                <a:solidFill>
                  <a:srgbClr val="1B1B1B"/>
                </a:solidFill>
                <a:latin typeface="IBM Plex Sans"/>
              </a:rPr>
              <a:t> y </a:t>
            </a:r>
            <a:r>
              <a:rPr lang="en-US" u="sng" dirty="0" err="1" smtClean="0">
                <a:solidFill>
                  <a:srgbClr val="1B1B1B"/>
                </a:solidFill>
                <a:latin typeface="IBM Plex Sans"/>
              </a:rPr>
              <a:t>bienes</a:t>
            </a:r>
            <a:r>
              <a:rPr lang="en-US" u="sng" dirty="0" smtClean="0">
                <a:solidFill>
                  <a:srgbClr val="1B1B1B"/>
                </a:solidFill>
                <a:latin typeface="IBM Plex Sans"/>
              </a:rPr>
              <a:t> </a:t>
            </a:r>
            <a:r>
              <a:rPr lang="en-US" u="sng" dirty="0" err="1" smtClean="0">
                <a:solidFill>
                  <a:srgbClr val="1B1B1B"/>
                </a:solidFill>
                <a:latin typeface="IBM Plex Sans"/>
              </a:rPr>
              <a:t>naturales</a:t>
            </a:r>
            <a:endParaRPr lang="en-US" u="sng" dirty="0" smtClean="0">
              <a:solidFill>
                <a:srgbClr val="1B1B1B"/>
              </a:solidFill>
              <a:latin typeface="IBM Plex Sans"/>
            </a:endParaRPr>
          </a:p>
          <a:p>
            <a:pPr marL="0" lvl="0" indent="0" algn="ctr">
              <a:lnSpc>
                <a:spcPts val="3380"/>
              </a:lnSpc>
              <a:spcBef>
                <a:spcPct val="0"/>
              </a:spcBef>
            </a:pPr>
            <a:r>
              <a:rPr lang="en-US" u="sng" dirty="0" smtClean="0">
                <a:solidFill>
                  <a:srgbClr val="1B1B1B"/>
                </a:solidFill>
                <a:latin typeface="IBM Plex Sans"/>
              </a:rPr>
              <a:t>-</a:t>
            </a:r>
            <a:r>
              <a:rPr lang="en-US" u="sng" dirty="0" err="1" smtClean="0">
                <a:solidFill>
                  <a:srgbClr val="1B1B1B"/>
                </a:solidFill>
                <a:latin typeface="IBM Plex Sans"/>
              </a:rPr>
              <a:t>Construcciones</a:t>
            </a:r>
            <a:endParaRPr lang="en-US" u="sng" dirty="0" smtClean="0">
              <a:solidFill>
                <a:srgbClr val="1B1B1B"/>
              </a:solidFill>
              <a:latin typeface="IBM Plex Sans"/>
            </a:endParaRPr>
          </a:p>
          <a:p>
            <a:pPr marL="0" lvl="0" indent="0" algn="ctr">
              <a:lnSpc>
                <a:spcPts val="3380"/>
              </a:lnSpc>
              <a:spcBef>
                <a:spcPct val="0"/>
              </a:spcBef>
            </a:pPr>
            <a:r>
              <a:rPr lang="en-US" u="sng" dirty="0" smtClean="0">
                <a:solidFill>
                  <a:srgbClr val="1B1B1B"/>
                </a:solidFill>
                <a:latin typeface="IBM Plex Sans"/>
              </a:rPr>
              <a:t>-</a:t>
            </a:r>
            <a:r>
              <a:rPr lang="en-US" u="sng" dirty="0" err="1" smtClean="0">
                <a:solidFill>
                  <a:srgbClr val="1B1B1B"/>
                </a:solidFill>
                <a:latin typeface="IBM Plex Sans"/>
              </a:rPr>
              <a:t>Maquinaria</a:t>
            </a:r>
            <a:endParaRPr lang="en-US" u="sng" dirty="0" smtClean="0">
              <a:solidFill>
                <a:srgbClr val="1B1B1B"/>
              </a:solidFill>
              <a:latin typeface="IBM Plex Sans"/>
            </a:endParaRPr>
          </a:p>
          <a:p>
            <a:pPr marL="0" lvl="0" indent="0" algn="ctr">
              <a:lnSpc>
                <a:spcPts val="3380"/>
              </a:lnSpc>
              <a:spcBef>
                <a:spcPct val="0"/>
              </a:spcBef>
            </a:pPr>
            <a:r>
              <a:rPr lang="en-US" u="sng" dirty="0" smtClean="0">
                <a:solidFill>
                  <a:srgbClr val="1B1B1B"/>
                </a:solidFill>
                <a:latin typeface="IBM Plex Sans"/>
              </a:rPr>
              <a:t>-</a:t>
            </a:r>
            <a:r>
              <a:rPr lang="en-US" u="sng" dirty="0" err="1" smtClean="0">
                <a:solidFill>
                  <a:srgbClr val="1B1B1B"/>
                </a:solidFill>
                <a:latin typeface="IBM Plex Sans"/>
              </a:rPr>
              <a:t>Mobiliario</a:t>
            </a:r>
            <a:endParaRPr lang="en-US" u="sng" dirty="0" smtClean="0">
              <a:solidFill>
                <a:srgbClr val="1B1B1B"/>
              </a:solidFill>
              <a:latin typeface="IBM Plex Sans"/>
            </a:endParaRPr>
          </a:p>
          <a:p>
            <a:pPr marL="0" lvl="0" indent="0" algn="ctr">
              <a:lnSpc>
                <a:spcPts val="3380"/>
              </a:lnSpc>
              <a:spcBef>
                <a:spcPct val="0"/>
              </a:spcBef>
            </a:pPr>
            <a:r>
              <a:rPr lang="en-US" u="sng" dirty="0" smtClean="0">
                <a:solidFill>
                  <a:srgbClr val="1B1B1B"/>
                </a:solidFill>
                <a:latin typeface="IBM Plex Sans"/>
              </a:rPr>
              <a:t>-</a:t>
            </a:r>
            <a:r>
              <a:rPr lang="en-US" u="sng" dirty="0" err="1" smtClean="0">
                <a:solidFill>
                  <a:srgbClr val="1B1B1B"/>
                </a:solidFill>
                <a:latin typeface="IBM Plex Sans"/>
              </a:rPr>
              <a:t>Transporte</a:t>
            </a:r>
            <a:endParaRPr lang="en-US" u="sng" dirty="0">
              <a:solidFill>
                <a:srgbClr val="1B1B1B"/>
              </a:solidFill>
              <a:latin typeface="IBM Plex Sans"/>
            </a:endParaRPr>
          </a:p>
          <a:p>
            <a:pPr marL="0" lvl="0" indent="0" algn="ctr">
              <a:lnSpc>
                <a:spcPts val="3380"/>
              </a:lnSpc>
              <a:spcBef>
                <a:spcPct val="0"/>
              </a:spcBef>
            </a:pPr>
            <a:endParaRPr lang="en-US" sz="2600" u="sng" dirty="0">
              <a:solidFill>
                <a:srgbClr val="1B1B1B"/>
              </a:solidFill>
              <a:latin typeface="IBM Plex Sans"/>
            </a:endParaRPr>
          </a:p>
        </p:txBody>
      </p:sp>
      <p:sp>
        <p:nvSpPr>
          <p:cNvPr id="17" name="TextBox 5">
            <a:extLst>
              <a:ext uri="{FF2B5EF4-FFF2-40B4-BE49-F238E27FC236}">
                <a16:creationId xmlns:a16="http://schemas.microsoft.com/office/drawing/2014/main" id="{57FE96AC-7929-749B-A1F8-55A1FD19C530}"/>
              </a:ext>
            </a:extLst>
          </p:cNvPr>
          <p:cNvSpPr txBox="1"/>
          <p:nvPr/>
        </p:nvSpPr>
        <p:spPr>
          <a:xfrm>
            <a:off x="5638800" y="1569631"/>
            <a:ext cx="3429000" cy="2180084"/>
          </a:xfrm>
          <a:prstGeom prst="rect">
            <a:avLst/>
          </a:prstGeom>
        </p:spPr>
        <p:txBody>
          <a:bodyPr wrap="square" lIns="0" tIns="0" rIns="0" bIns="0" rtlCol="0" anchor="t">
            <a:spAutoFit/>
          </a:bodyPr>
          <a:lstStyle/>
          <a:p>
            <a:pPr marL="0" lvl="0" indent="0" algn="ctr">
              <a:lnSpc>
                <a:spcPts val="3380"/>
              </a:lnSpc>
              <a:spcBef>
                <a:spcPct val="0"/>
              </a:spcBef>
            </a:pPr>
            <a:r>
              <a:rPr lang="en-US" sz="2600" b="1" u="sng" dirty="0" smtClean="0">
                <a:solidFill>
                  <a:srgbClr val="1B1B1B"/>
                </a:solidFill>
                <a:latin typeface="IBM Plex Sans"/>
              </a:rPr>
              <a:t>INTANGIBLES</a:t>
            </a:r>
          </a:p>
          <a:p>
            <a:pPr marL="0" lvl="0" indent="0" algn="ctr">
              <a:lnSpc>
                <a:spcPts val="3380"/>
              </a:lnSpc>
              <a:spcBef>
                <a:spcPct val="0"/>
              </a:spcBef>
            </a:pPr>
            <a:r>
              <a:rPr lang="en-US" sz="2000" u="sng" dirty="0" smtClean="0">
                <a:solidFill>
                  <a:srgbClr val="1B1B1B"/>
                </a:solidFill>
                <a:latin typeface="IBM Plex Sans"/>
              </a:rPr>
              <a:t>-</a:t>
            </a:r>
            <a:r>
              <a:rPr lang="en-US" sz="2000" u="sng" dirty="0" err="1" smtClean="0">
                <a:solidFill>
                  <a:srgbClr val="1B1B1B"/>
                </a:solidFill>
                <a:latin typeface="IBM Plex Sans"/>
              </a:rPr>
              <a:t>Marcas</a:t>
            </a:r>
            <a:r>
              <a:rPr lang="en-US" sz="2000" u="sng" dirty="0" smtClean="0">
                <a:solidFill>
                  <a:srgbClr val="1B1B1B"/>
                </a:solidFill>
                <a:latin typeface="IBM Plex Sans"/>
              </a:rPr>
              <a:t> </a:t>
            </a:r>
            <a:r>
              <a:rPr lang="en-US" sz="2000" u="sng" dirty="0" err="1" smtClean="0">
                <a:solidFill>
                  <a:srgbClr val="1B1B1B"/>
                </a:solidFill>
                <a:latin typeface="IBM Plex Sans"/>
              </a:rPr>
              <a:t>registradas</a:t>
            </a:r>
            <a:endParaRPr lang="en-US" sz="2000" u="sng" dirty="0" smtClean="0">
              <a:solidFill>
                <a:srgbClr val="1B1B1B"/>
              </a:solidFill>
              <a:latin typeface="IBM Plex Sans"/>
            </a:endParaRPr>
          </a:p>
          <a:p>
            <a:pPr marL="0" lvl="0" indent="0" algn="ctr">
              <a:lnSpc>
                <a:spcPts val="3380"/>
              </a:lnSpc>
              <a:spcBef>
                <a:spcPct val="0"/>
              </a:spcBef>
            </a:pPr>
            <a:r>
              <a:rPr lang="en-US" sz="2000" u="sng" dirty="0" smtClean="0">
                <a:solidFill>
                  <a:srgbClr val="1B1B1B"/>
                </a:solidFill>
                <a:latin typeface="IBM Plex Sans"/>
              </a:rPr>
              <a:t>-</a:t>
            </a:r>
            <a:r>
              <a:rPr lang="en-US" sz="2000" u="sng" dirty="0" err="1" smtClean="0">
                <a:solidFill>
                  <a:srgbClr val="1B1B1B"/>
                </a:solidFill>
                <a:latin typeface="IBM Plex Sans"/>
              </a:rPr>
              <a:t>Patentes</a:t>
            </a:r>
            <a:endParaRPr lang="en-US" sz="2000" u="sng" dirty="0" smtClean="0">
              <a:solidFill>
                <a:srgbClr val="1B1B1B"/>
              </a:solidFill>
              <a:latin typeface="IBM Plex Sans"/>
            </a:endParaRPr>
          </a:p>
          <a:p>
            <a:pPr marL="0" lvl="0" indent="0" algn="ctr">
              <a:lnSpc>
                <a:spcPts val="3380"/>
              </a:lnSpc>
              <a:spcBef>
                <a:spcPct val="0"/>
              </a:spcBef>
            </a:pPr>
            <a:r>
              <a:rPr lang="en-US" sz="2000" u="sng" dirty="0" smtClean="0">
                <a:solidFill>
                  <a:srgbClr val="1B1B1B"/>
                </a:solidFill>
                <a:latin typeface="IBM Plex Sans"/>
              </a:rPr>
              <a:t>-Derechos de </a:t>
            </a:r>
            <a:r>
              <a:rPr lang="en-US" sz="2000" u="sng" dirty="0" err="1" smtClean="0">
                <a:solidFill>
                  <a:srgbClr val="1B1B1B"/>
                </a:solidFill>
                <a:latin typeface="IBM Plex Sans"/>
              </a:rPr>
              <a:t>autor</a:t>
            </a:r>
            <a:endParaRPr lang="en-US" sz="2000" u="sng" dirty="0" smtClean="0">
              <a:solidFill>
                <a:srgbClr val="1B1B1B"/>
              </a:solidFill>
              <a:latin typeface="IBM Plex Sans"/>
            </a:endParaRPr>
          </a:p>
          <a:p>
            <a:pPr marL="0" lvl="0" indent="0" algn="ctr">
              <a:lnSpc>
                <a:spcPts val="3380"/>
              </a:lnSpc>
              <a:spcBef>
                <a:spcPct val="0"/>
              </a:spcBef>
            </a:pPr>
            <a:r>
              <a:rPr lang="en-US" sz="2000" u="sng" dirty="0" smtClean="0">
                <a:solidFill>
                  <a:srgbClr val="1B1B1B"/>
                </a:solidFill>
                <a:latin typeface="IBM Plex Sans"/>
              </a:rPr>
              <a:t>-</a:t>
            </a:r>
            <a:r>
              <a:rPr lang="en-US" sz="2000" u="sng" dirty="0" err="1" smtClean="0">
                <a:solidFill>
                  <a:srgbClr val="1B1B1B"/>
                </a:solidFill>
                <a:latin typeface="IBM Plex Sans"/>
              </a:rPr>
              <a:t>Licencias</a:t>
            </a:r>
            <a:r>
              <a:rPr lang="en-US" sz="2000" u="sng" dirty="0" smtClean="0">
                <a:solidFill>
                  <a:srgbClr val="1B1B1B"/>
                </a:solidFill>
                <a:latin typeface="IBM Plex Sans"/>
              </a:rPr>
              <a:t> y </a:t>
            </a:r>
            <a:r>
              <a:rPr lang="en-US" sz="2000" u="sng" dirty="0" err="1" smtClean="0">
                <a:solidFill>
                  <a:srgbClr val="1B1B1B"/>
                </a:solidFill>
                <a:latin typeface="IBM Plex Sans"/>
              </a:rPr>
              <a:t>permisos</a:t>
            </a:r>
            <a:endParaRPr lang="en-US" sz="2000" u="sng" dirty="0">
              <a:solidFill>
                <a:srgbClr val="1B1B1B"/>
              </a:solidFill>
              <a:latin typeface="IBM Plex Sans"/>
            </a:endParaRPr>
          </a:p>
        </p:txBody>
      </p:sp>
      <p:sp>
        <p:nvSpPr>
          <p:cNvPr id="18" name="TextBox 7">
            <a:extLst>
              <a:ext uri="{FF2B5EF4-FFF2-40B4-BE49-F238E27FC236}">
                <a16:creationId xmlns:a16="http://schemas.microsoft.com/office/drawing/2014/main" id="{2CEC8CC8-6E68-61D3-EBFE-88836A06EBB6}"/>
              </a:ext>
            </a:extLst>
          </p:cNvPr>
          <p:cNvSpPr txBox="1"/>
          <p:nvPr/>
        </p:nvSpPr>
        <p:spPr>
          <a:xfrm>
            <a:off x="1803441" y="6159454"/>
            <a:ext cx="3267579" cy="2333972"/>
          </a:xfrm>
          <a:prstGeom prst="rect">
            <a:avLst/>
          </a:prstGeom>
        </p:spPr>
        <p:txBody>
          <a:bodyPr wrap="square" lIns="0" tIns="0" rIns="0" bIns="0" rtlCol="0" anchor="t">
            <a:spAutoFit/>
          </a:bodyPr>
          <a:lstStyle/>
          <a:p>
            <a:pPr algn="ctr">
              <a:lnSpc>
                <a:spcPts val="2632"/>
              </a:lnSpc>
            </a:pPr>
            <a:r>
              <a:rPr lang="es-MX" sz="3200" dirty="0"/>
              <a:t>Bienes y materiales que se pueden </a:t>
            </a:r>
            <a:r>
              <a:rPr lang="es-MX" sz="3200" dirty="0" smtClean="0"/>
              <a:t>tocar</a:t>
            </a:r>
          </a:p>
          <a:p>
            <a:pPr algn="ctr">
              <a:lnSpc>
                <a:spcPts val="2632"/>
              </a:lnSpc>
            </a:pPr>
            <a:endParaRPr lang="es-MX" sz="3200" dirty="0">
              <a:latin typeface="IBM Plex Sans"/>
            </a:endParaRPr>
          </a:p>
          <a:p>
            <a:pPr algn="ctr">
              <a:lnSpc>
                <a:spcPts val="2632"/>
              </a:lnSpc>
            </a:pPr>
            <a:endParaRPr lang="es-MX" sz="3200" dirty="0" smtClean="0">
              <a:latin typeface="IBM Plex Sans"/>
            </a:endParaRPr>
          </a:p>
          <a:p>
            <a:pPr algn="ctr">
              <a:lnSpc>
                <a:spcPts val="2632"/>
              </a:lnSpc>
            </a:pPr>
            <a:endParaRPr lang="es-MX" sz="3200" dirty="0">
              <a:latin typeface="IBM Plex Sans"/>
            </a:endParaRPr>
          </a:p>
          <a:p>
            <a:pPr algn="ctr">
              <a:lnSpc>
                <a:spcPts val="2632"/>
              </a:lnSpc>
            </a:pPr>
            <a:endParaRPr lang="en-US" sz="3600" dirty="0">
              <a:latin typeface="IBM Plex Sans"/>
            </a:endParaRPr>
          </a:p>
        </p:txBody>
      </p:sp>
      <p:sp>
        <p:nvSpPr>
          <p:cNvPr id="19" name="TextBox 7">
            <a:extLst>
              <a:ext uri="{FF2B5EF4-FFF2-40B4-BE49-F238E27FC236}">
                <a16:creationId xmlns:a16="http://schemas.microsoft.com/office/drawing/2014/main" id="{B68D4A61-905E-14FD-484B-531E14AE8137}"/>
              </a:ext>
            </a:extLst>
          </p:cNvPr>
          <p:cNvSpPr txBox="1"/>
          <p:nvPr/>
        </p:nvSpPr>
        <p:spPr>
          <a:xfrm>
            <a:off x="6069937" y="6021041"/>
            <a:ext cx="3267579" cy="1431610"/>
          </a:xfrm>
          <a:prstGeom prst="rect">
            <a:avLst/>
          </a:prstGeom>
        </p:spPr>
        <p:txBody>
          <a:bodyPr wrap="square" lIns="0" tIns="0" rIns="0" bIns="0" rtlCol="0" anchor="t">
            <a:spAutoFit/>
          </a:bodyPr>
          <a:lstStyle/>
          <a:p>
            <a:pPr algn="ctr">
              <a:lnSpc>
                <a:spcPts val="2632"/>
              </a:lnSpc>
            </a:pPr>
            <a:r>
              <a:rPr lang="es-MX" sz="3600" dirty="0"/>
              <a:t>Bienes y derechos que no son físicos o palpables</a:t>
            </a:r>
            <a:r>
              <a:rPr lang="es-MX" sz="5400" dirty="0"/>
              <a:t> </a:t>
            </a:r>
            <a:endParaRPr lang="en-US" sz="6000" dirty="0">
              <a:latin typeface="IBM Plex San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7916829" y="0"/>
            <a:ext cx="10628346" cy="10287000"/>
          </a:xfrm>
          <a:prstGeom prst="rect">
            <a:avLst/>
          </a:prstGeom>
          <a:solidFill>
            <a:srgbClr val="F8FF78"/>
          </a:solidFill>
        </p:spPr>
      </p:sp>
      <p:grpSp>
        <p:nvGrpSpPr>
          <p:cNvPr id="3" name="Group 3"/>
          <p:cNvGrpSpPr>
            <a:grpSpLocks noChangeAspect="1"/>
          </p:cNvGrpSpPr>
          <p:nvPr/>
        </p:nvGrpSpPr>
        <p:grpSpPr>
          <a:xfrm>
            <a:off x="11188068" y="1117910"/>
            <a:ext cx="6156957" cy="6156933"/>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t="-25000" b="-25000"/>
              </a:stretch>
            </a:blipFill>
          </p:spPr>
        </p:sp>
      </p:grpSp>
      <p:grpSp>
        <p:nvGrpSpPr>
          <p:cNvPr id="5" name="Group 5"/>
          <p:cNvGrpSpPr/>
          <p:nvPr/>
        </p:nvGrpSpPr>
        <p:grpSpPr>
          <a:xfrm>
            <a:off x="9045475" y="5043040"/>
            <a:ext cx="4285185" cy="4285185"/>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sp>
      </p:grpSp>
      <p:grpSp>
        <p:nvGrpSpPr>
          <p:cNvPr id="7" name="Group 7"/>
          <p:cNvGrpSpPr/>
          <p:nvPr/>
        </p:nvGrpSpPr>
        <p:grpSpPr>
          <a:xfrm>
            <a:off x="571367" y="958775"/>
            <a:ext cx="9715633" cy="8369450"/>
            <a:chOff x="-495477" y="247294"/>
            <a:chExt cx="12954177" cy="11159266"/>
          </a:xfrm>
        </p:grpSpPr>
        <p:sp>
          <p:nvSpPr>
            <p:cNvPr id="8" name="TextBox 8"/>
            <p:cNvSpPr txBox="1"/>
            <p:nvPr/>
          </p:nvSpPr>
          <p:spPr>
            <a:xfrm>
              <a:off x="-495477" y="247294"/>
              <a:ext cx="12954177" cy="2389459"/>
            </a:xfrm>
            <a:prstGeom prst="rect">
              <a:avLst/>
            </a:prstGeom>
          </p:spPr>
          <p:txBody>
            <a:bodyPr wrap="square" lIns="0" tIns="0" rIns="0" bIns="0" rtlCol="0" anchor="t">
              <a:spAutoFit/>
            </a:bodyPr>
            <a:lstStyle/>
            <a:p>
              <a:pPr marL="0" lvl="0" indent="0">
                <a:lnSpc>
                  <a:spcPts val="7170"/>
                </a:lnSpc>
                <a:spcBef>
                  <a:spcPct val="0"/>
                </a:spcBef>
              </a:pPr>
              <a:r>
                <a:rPr lang="en-US" sz="5975" u="none" dirty="0">
                  <a:solidFill>
                    <a:srgbClr val="1B1B1B"/>
                  </a:solidFill>
                  <a:latin typeface="Aileron Heavy"/>
                </a:rPr>
                <a:t>Control </a:t>
              </a:r>
              <a:r>
                <a:rPr lang="en-US" sz="5975" u="none" dirty="0" err="1">
                  <a:solidFill>
                    <a:srgbClr val="1B1B1B"/>
                  </a:solidFill>
                  <a:latin typeface="Aileron Heavy"/>
                </a:rPr>
                <a:t>interno</a:t>
              </a:r>
              <a:r>
                <a:rPr lang="en-US" sz="5975" u="none" dirty="0">
                  <a:solidFill>
                    <a:srgbClr val="1B1B1B"/>
                  </a:solidFill>
                  <a:latin typeface="Aileron Heavy"/>
                </a:rPr>
                <a:t> de </a:t>
              </a:r>
              <a:r>
                <a:rPr lang="en-US" sz="5975" u="none" dirty="0" err="1">
                  <a:solidFill>
                    <a:srgbClr val="1B1B1B"/>
                  </a:solidFill>
                  <a:latin typeface="Aileron Heavy"/>
                </a:rPr>
                <a:t>los</a:t>
              </a:r>
              <a:r>
                <a:rPr lang="en-US" sz="5975" u="none" dirty="0">
                  <a:solidFill>
                    <a:srgbClr val="1B1B1B"/>
                  </a:solidFill>
                  <a:latin typeface="Aileron Heavy"/>
                </a:rPr>
                <a:t> </a:t>
              </a:r>
              <a:r>
                <a:rPr lang="en-US" sz="5975" u="none" dirty="0" err="1">
                  <a:solidFill>
                    <a:srgbClr val="1B1B1B"/>
                  </a:solidFill>
                  <a:latin typeface="Aileron Heavy"/>
                </a:rPr>
                <a:t>activos</a:t>
              </a:r>
              <a:r>
                <a:rPr lang="en-US" sz="5975" u="none" dirty="0">
                  <a:solidFill>
                    <a:srgbClr val="1B1B1B"/>
                  </a:solidFill>
                  <a:latin typeface="Aileron Heavy"/>
                </a:rPr>
                <a:t> </a:t>
              </a:r>
              <a:r>
                <a:rPr lang="en-US" sz="5975" u="none" dirty="0" err="1">
                  <a:solidFill>
                    <a:srgbClr val="1B1B1B"/>
                  </a:solidFill>
                  <a:latin typeface="Aileron Heavy"/>
                </a:rPr>
                <a:t>fijos</a:t>
              </a:r>
              <a:endParaRPr lang="en-US" sz="5975" u="none" dirty="0">
                <a:solidFill>
                  <a:srgbClr val="1B1B1B"/>
                </a:solidFill>
                <a:latin typeface="Aileron Heavy"/>
              </a:endParaRPr>
            </a:p>
          </p:txBody>
        </p:sp>
        <p:sp>
          <p:nvSpPr>
            <p:cNvPr id="9" name="TextBox 9"/>
            <p:cNvSpPr txBox="1"/>
            <p:nvPr/>
          </p:nvSpPr>
          <p:spPr>
            <a:xfrm>
              <a:off x="-495477" y="3363332"/>
              <a:ext cx="9711357" cy="8043228"/>
            </a:xfrm>
            <a:prstGeom prst="rect">
              <a:avLst/>
            </a:prstGeom>
          </p:spPr>
          <p:txBody>
            <a:bodyPr wrap="square" lIns="0" tIns="0" rIns="0" bIns="0" rtlCol="0" anchor="t">
              <a:spAutoFit/>
            </a:bodyPr>
            <a:lstStyle/>
            <a:p>
              <a:pPr algn="just"/>
              <a:r>
                <a:rPr lang="es-MX" sz="2800" dirty="0"/>
                <a:t>1.- Uso de un archivo maestro para los activos fijos individuales.</a:t>
              </a:r>
            </a:p>
            <a:p>
              <a:pPr algn="just"/>
              <a:endParaRPr lang="es-MX" sz="2800" dirty="0"/>
            </a:p>
            <a:p>
              <a:pPr algn="just"/>
              <a:r>
                <a:rPr lang="es-MX" sz="2800" dirty="0"/>
                <a:t>2.- Controles Físicos adecuados sobre activos que puedan moverse con facilidad.</a:t>
              </a:r>
            </a:p>
            <a:p>
              <a:pPr algn="just"/>
              <a:endParaRPr lang="es-MX" sz="2800" dirty="0"/>
            </a:p>
            <a:p>
              <a:pPr algn="just"/>
              <a:r>
                <a:rPr lang="es-MX" sz="2800" dirty="0"/>
                <a:t>3.- Asignación de números de identificación a cada activo de planta.</a:t>
              </a:r>
            </a:p>
            <a:p>
              <a:pPr algn="just"/>
              <a:endParaRPr lang="es-MX" sz="2800" dirty="0"/>
            </a:p>
            <a:p>
              <a:pPr algn="just"/>
              <a:r>
                <a:rPr lang="es-MX" sz="2800" dirty="0"/>
                <a:t>4.- Conteo periódico de los activos fijos y su conciliación con el departamento de contabilidad.</a:t>
              </a:r>
            </a:p>
            <a:p>
              <a:pPr algn="just"/>
              <a:endParaRPr lang="es-MX" sz="2800" dirty="0"/>
            </a:p>
            <a:p>
              <a:pPr algn="just"/>
              <a:r>
                <a:rPr lang="es-MX" sz="2800" dirty="0"/>
                <a:t>5.- Verificar si los equipos recientes de adquisición sustituyen activos existentes. </a:t>
              </a:r>
            </a:p>
          </p:txBody>
        </p:sp>
      </p:grpSp>
      <p:sp>
        <p:nvSpPr>
          <p:cNvPr id="10" name="TextBox 10"/>
          <p:cNvSpPr txBox="1"/>
          <p:nvPr/>
        </p:nvSpPr>
        <p:spPr>
          <a:xfrm>
            <a:off x="9563787" y="6482254"/>
            <a:ext cx="3248561" cy="1768241"/>
          </a:xfrm>
          <a:prstGeom prst="rect">
            <a:avLst/>
          </a:prstGeom>
        </p:spPr>
        <p:txBody>
          <a:bodyPr lIns="0" tIns="0" rIns="0" bIns="0" rtlCol="0" anchor="t">
            <a:spAutoFit/>
          </a:bodyPr>
          <a:lstStyle/>
          <a:p>
            <a:pPr lvl="0" algn="ctr">
              <a:lnSpc>
                <a:spcPts val="3282"/>
              </a:lnSpc>
              <a:spcBef>
                <a:spcPct val="0"/>
              </a:spcBef>
            </a:pPr>
            <a:r>
              <a:rPr lang="es-MX" sz="4000" dirty="0">
                <a:solidFill>
                  <a:schemeClr val="bg1"/>
                </a:solidFill>
              </a:rPr>
              <a:t>Poder incluirlos plenamente en los </a:t>
            </a:r>
            <a:r>
              <a:rPr lang="es-MX" sz="4000" dirty="0">
                <a:solidFill>
                  <a:schemeClr val="bg1"/>
                </a:solidFill>
                <a:hlinkClick r:id="rId4" tooltip="estados financieros">
                  <a:extLst>
                    <a:ext uri="{A12FA001-AC4F-418D-AE19-62706E023703}">
                      <ahyp:hlinkClr xmlns:ahyp="http://schemas.microsoft.com/office/drawing/2018/hyperlinkcolor" xmlns="" val="tx"/>
                    </a:ext>
                  </a:extLst>
                </a:hlinkClick>
              </a:rPr>
              <a:t>estados financieros</a:t>
            </a:r>
            <a:r>
              <a:rPr lang="es-MX" sz="5400" dirty="0">
                <a:solidFill>
                  <a:schemeClr val="bg1"/>
                </a:solidFill>
              </a:rPr>
              <a:t> </a:t>
            </a:r>
            <a:endParaRPr lang="en-US" sz="4800" u="sng" dirty="0">
              <a:solidFill>
                <a:schemeClr val="bg1"/>
              </a:solidFill>
              <a:latin typeface="IBM Plex San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695513" y="0"/>
            <a:ext cx="10628346" cy="10287000"/>
          </a:xfrm>
          <a:prstGeom prst="rect">
            <a:avLst/>
          </a:prstGeom>
          <a:solidFill>
            <a:srgbClr val="F8FF78"/>
          </a:solidFill>
        </p:spPr>
        <p:txBody>
          <a:bodyPr/>
          <a:lstStyle/>
          <a:p>
            <a:endParaRPr lang="es-MX" dirty="0"/>
          </a:p>
        </p:txBody>
      </p:sp>
      <p:sp>
        <p:nvSpPr>
          <p:cNvPr id="8" name="TextBox 8"/>
          <p:cNvSpPr txBox="1"/>
          <p:nvPr/>
        </p:nvSpPr>
        <p:spPr>
          <a:xfrm>
            <a:off x="942975" y="781401"/>
            <a:ext cx="6048739" cy="868764"/>
          </a:xfrm>
          <a:prstGeom prst="rect">
            <a:avLst/>
          </a:prstGeom>
        </p:spPr>
        <p:txBody>
          <a:bodyPr lIns="0" tIns="0" rIns="0" bIns="0" rtlCol="0" anchor="t">
            <a:spAutoFit/>
          </a:bodyPr>
          <a:lstStyle/>
          <a:p>
            <a:pPr marL="0" lvl="0" indent="0">
              <a:lnSpc>
                <a:spcPts val="7170"/>
              </a:lnSpc>
              <a:spcBef>
                <a:spcPct val="0"/>
              </a:spcBef>
            </a:pPr>
            <a:r>
              <a:rPr lang="en-US" sz="5975" dirty="0">
                <a:solidFill>
                  <a:srgbClr val="1B1B1B"/>
                </a:solidFill>
                <a:latin typeface="Aileron Heavy"/>
              </a:rPr>
              <a:t>RIESGOS </a:t>
            </a:r>
            <a:endParaRPr lang="en-US" sz="5975" u="none" dirty="0">
              <a:solidFill>
                <a:srgbClr val="1B1B1B"/>
              </a:solidFill>
              <a:latin typeface="Aileron Heavy"/>
            </a:endParaRPr>
          </a:p>
        </p:txBody>
      </p:sp>
      <p:grpSp>
        <p:nvGrpSpPr>
          <p:cNvPr id="11" name="Group 2">
            <a:extLst>
              <a:ext uri="{FF2B5EF4-FFF2-40B4-BE49-F238E27FC236}">
                <a16:creationId xmlns:a16="http://schemas.microsoft.com/office/drawing/2014/main" id="{D9CDB33C-E459-8764-39E3-C4FC17B07340}"/>
              </a:ext>
            </a:extLst>
          </p:cNvPr>
          <p:cNvGrpSpPr/>
          <p:nvPr/>
        </p:nvGrpSpPr>
        <p:grpSpPr>
          <a:xfrm>
            <a:off x="14782800" y="6210300"/>
            <a:ext cx="5657850" cy="5657850"/>
            <a:chOff x="0" y="0"/>
            <a:chExt cx="6350000" cy="6350000"/>
          </a:xfrm>
        </p:grpSpPr>
        <p:sp>
          <p:nvSpPr>
            <p:cNvPr id="12" name="Freeform 3">
              <a:extLst>
                <a:ext uri="{FF2B5EF4-FFF2-40B4-BE49-F238E27FC236}">
                  <a16:creationId xmlns:a16="http://schemas.microsoft.com/office/drawing/2014/main" id="{76BD44DA-B44C-ECC7-EFA4-85E410240DA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3" name="Group 3">
            <a:extLst>
              <a:ext uri="{FF2B5EF4-FFF2-40B4-BE49-F238E27FC236}">
                <a16:creationId xmlns:a16="http://schemas.microsoft.com/office/drawing/2014/main" id="{EDCB09BB-7B3B-0676-F4DB-5CAFAA884840}"/>
              </a:ext>
            </a:extLst>
          </p:cNvPr>
          <p:cNvGrpSpPr/>
          <p:nvPr/>
        </p:nvGrpSpPr>
        <p:grpSpPr>
          <a:xfrm>
            <a:off x="9024439" y="3759155"/>
            <a:ext cx="2331687" cy="2331687"/>
            <a:chOff x="0" y="0"/>
            <a:chExt cx="6350000" cy="6350000"/>
          </a:xfrm>
        </p:grpSpPr>
        <p:sp>
          <p:nvSpPr>
            <p:cNvPr id="14" name="Freeform 4">
              <a:extLst>
                <a:ext uri="{FF2B5EF4-FFF2-40B4-BE49-F238E27FC236}">
                  <a16:creationId xmlns:a16="http://schemas.microsoft.com/office/drawing/2014/main" id="{0DC38D8F-1F04-3E96-8CB7-2608F02D045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FF78"/>
            </a:solidFill>
          </p:spPr>
        </p:sp>
      </p:grpSp>
      <p:grpSp>
        <p:nvGrpSpPr>
          <p:cNvPr id="15" name="Group 8">
            <a:extLst>
              <a:ext uri="{FF2B5EF4-FFF2-40B4-BE49-F238E27FC236}">
                <a16:creationId xmlns:a16="http://schemas.microsoft.com/office/drawing/2014/main" id="{322E533F-CBC2-D044-AC83-8F86EE789016}"/>
              </a:ext>
            </a:extLst>
          </p:cNvPr>
          <p:cNvGrpSpPr/>
          <p:nvPr/>
        </p:nvGrpSpPr>
        <p:grpSpPr>
          <a:xfrm>
            <a:off x="9024439" y="6708112"/>
            <a:ext cx="2331687" cy="2331687"/>
            <a:chOff x="0" y="0"/>
            <a:chExt cx="6350000" cy="6350000"/>
          </a:xfrm>
        </p:grpSpPr>
        <p:sp>
          <p:nvSpPr>
            <p:cNvPr id="16" name="Freeform 9">
              <a:extLst>
                <a:ext uri="{FF2B5EF4-FFF2-40B4-BE49-F238E27FC236}">
                  <a16:creationId xmlns:a16="http://schemas.microsoft.com/office/drawing/2014/main" id="{ABAEE36F-CD02-FD9F-7717-A45E0FB6239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FF78"/>
            </a:solidFill>
          </p:spPr>
        </p:sp>
      </p:grpSp>
      <p:grpSp>
        <p:nvGrpSpPr>
          <p:cNvPr id="17" name="Group 13">
            <a:extLst>
              <a:ext uri="{FF2B5EF4-FFF2-40B4-BE49-F238E27FC236}">
                <a16:creationId xmlns:a16="http://schemas.microsoft.com/office/drawing/2014/main" id="{6010B97D-8B02-C23B-FBE1-D358306E1EBD}"/>
              </a:ext>
            </a:extLst>
          </p:cNvPr>
          <p:cNvGrpSpPr/>
          <p:nvPr/>
        </p:nvGrpSpPr>
        <p:grpSpPr>
          <a:xfrm>
            <a:off x="9024439" y="863555"/>
            <a:ext cx="2331687" cy="2331687"/>
            <a:chOff x="0" y="0"/>
            <a:chExt cx="6350000" cy="6350000"/>
          </a:xfrm>
        </p:grpSpPr>
        <p:sp>
          <p:nvSpPr>
            <p:cNvPr id="18" name="Freeform 14">
              <a:extLst>
                <a:ext uri="{FF2B5EF4-FFF2-40B4-BE49-F238E27FC236}">
                  <a16:creationId xmlns:a16="http://schemas.microsoft.com/office/drawing/2014/main" id="{5CDDBB9F-FF26-AB61-F5A8-902F28EE1DF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FF78"/>
            </a:solidFill>
          </p:spPr>
        </p:sp>
      </p:grpSp>
      <p:sp>
        <p:nvSpPr>
          <p:cNvPr id="22" name="Rectángulo 21">
            <a:extLst>
              <a:ext uri="{FF2B5EF4-FFF2-40B4-BE49-F238E27FC236}">
                <a16:creationId xmlns:a16="http://schemas.microsoft.com/office/drawing/2014/main" id="{62EB3DA9-D186-FF40-7E70-C665B8754093}"/>
              </a:ext>
            </a:extLst>
          </p:cNvPr>
          <p:cNvSpPr/>
          <p:nvPr/>
        </p:nvSpPr>
        <p:spPr>
          <a:xfrm>
            <a:off x="722578" y="2281827"/>
            <a:ext cx="6256371" cy="5632311"/>
          </a:xfrm>
          <a:prstGeom prst="rect">
            <a:avLst/>
          </a:prstGeom>
        </p:spPr>
        <p:txBody>
          <a:bodyPr wrap="square">
            <a:spAutoFit/>
          </a:bodyPr>
          <a:lstStyle/>
          <a:p>
            <a:pPr algn="just"/>
            <a:r>
              <a:rPr lang="es-MX" sz="3600" dirty="0"/>
              <a:t>El no llevar un control adecuado de los activos fijos dentro de las instalaciones de la empresa, podría representar un riesgo en caso de que la autoridad iniciará facultades de comprobación que pueden derivar a un embargo precautorio y sanciones de hasta el 100% del valor comercial de las mercancías.</a:t>
            </a:r>
          </a:p>
        </p:txBody>
      </p:sp>
      <p:pic>
        <p:nvPicPr>
          <p:cNvPr id="23" name="Picture 19">
            <a:extLst>
              <a:ext uri="{FF2B5EF4-FFF2-40B4-BE49-F238E27FC236}">
                <a16:creationId xmlns:a16="http://schemas.microsoft.com/office/drawing/2014/main" id="{D0E5AB27-149E-1F05-C18A-8A5ADC5D153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759140" y="1744171"/>
            <a:ext cx="768296" cy="759914"/>
          </a:xfrm>
          <a:prstGeom prst="rect">
            <a:avLst/>
          </a:prstGeom>
        </p:spPr>
      </p:pic>
      <p:pic>
        <p:nvPicPr>
          <p:cNvPr id="24" name="Picture 19">
            <a:extLst>
              <a:ext uri="{FF2B5EF4-FFF2-40B4-BE49-F238E27FC236}">
                <a16:creationId xmlns:a16="http://schemas.microsoft.com/office/drawing/2014/main" id="{1302A9EB-7738-AD91-6C11-E55499E6775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822934" y="6681330"/>
            <a:ext cx="768296" cy="759914"/>
          </a:xfrm>
          <a:prstGeom prst="rect">
            <a:avLst/>
          </a:prstGeom>
        </p:spPr>
      </p:pic>
      <p:sp>
        <p:nvSpPr>
          <p:cNvPr id="25" name="Rectángulo 24">
            <a:extLst>
              <a:ext uri="{FF2B5EF4-FFF2-40B4-BE49-F238E27FC236}">
                <a16:creationId xmlns:a16="http://schemas.microsoft.com/office/drawing/2014/main" id="{8F9777B5-C68F-BA3C-5A72-0B5F8885E3D4}"/>
              </a:ext>
            </a:extLst>
          </p:cNvPr>
          <p:cNvSpPr/>
          <p:nvPr/>
        </p:nvSpPr>
        <p:spPr>
          <a:xfrm>
            <a:off x="10661552" y="6399261"/>
            <a:ext cx="6256371" cy="1384995"/>
          </a:xfrm>
          <a:prstGeom prst="rect">
            <a:avLst/>
          </a:prstGeom>
        </p:spPr>
        <p:txBody>
          <a:bodyPr wrap="square">
            <a:spAutoFit/>
          </a:bodyPr>
          <a:lstStyle/>
          <a:p>
            <a:r>
              <a:rPr lang="es-MX" sz="2800" dirty="0"/>
              <a:t>LA MAQUINARIA CONTABILIZADA COMO ACTIVO FIJO NO FUNCIONA HACE MAS DE UN AÑO</a:t>
            </a:r>
          </a:p>
        </p:txBody>
      </p:sp>
      <p:sp>
        <p:nvSpPr>
          <p:cNvPr id="27" name="Rectángulo 26">
            <a:extLst>
              <a:ext uri="{FF2B5EF4-FFF2-40B4-BE49-F238E27FC236}">
                <a16:creationId xmlns:a16="http://schemas.microsoft.com/office/drawing/2014/main" id="{8B7ABD3C-A1B4-7C78-323E-A5EE2F95CFD2}"/>
              </a:ext>
            </a:extLst>
          </p:cNvPr>
          <p:cNvSpPr/>
          <p:nvPr/>
        </p:nvSpPr>
        <p:spPr>
          <a:xfrm>
            <a:off x="10574430" y="1432757"/>
            <a:ext cx="6256371" cy="1384995"/>
          </a:xfrm>
          <a:prstGeom prst="rect">
            <a:avLst/>
          </a:prstGeom>
        </p:spPr>
        <p:txBody>
          <a:bodyPr wrap="square">
            <a:spAutoFit/>
          </a:bodyPr>
          <a:lstStyle/>
          <a:p>
            <a:r>
              <a:rPr lang="es-MX" sz="2800" dirty="0"/>
              <a:t>UNO DE LOS INMUEBLES CONTABILIZADO COMO ACTIVO FIJO CUENTA CON GRAVAMEN Y NO SE VE REFLEJADO. </a:t>
            </a:r>
          </a:p>
        </p:txBody>
      </p:sp>
      <p:pic>
        <p:nvPicPr>
          <p:cNvPr id="19" name="Picture 19">
            <a:extLst>
              <a:ext uri="{FF2B5EF4-FFF2-40B4-BE49-F238E27FC236}">
                <a16:creationId xmlns:a16="http://schemas.microsoft.com/office/drawing/2014/main" id="{C2BB8765-18B6-FAFA-6902-A09CC93398E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759140" y="4012641"/>
            <a:ext cx="768296" cy="759914"/>
          </a:xfrm>
          <a:prstGeom prst="rect">
            <a:avLst/>
          </a:prstGeom>
        </p:spPr>
      </p:pic>
      <p:sp>
        <p:nvSpPr>
          <p:cNvPr id="21" name="Rectángulo 20">
            <a:extLst>
              <a:ext uri="{FF2B5EF4-FFF2-40B4-BE49-F238E27FC236}">
                <a16:creationId xmlns:a16="http://schemas.microsoft.com/office/drawing/2014/main" id="{F775AFC2-C432-73D4-91A7-B647B8F68218}"/>
              </a:ext>
            </a:extLst>
          </p:cNvPr>
          <p:cNvSpPr/>
          <p:nvPr/>
        </p:nvSpPr>
        <p:spPr>
          <a:xfrm>
            <a:off x="10695398" y="3767065"/>
            <a:ext cx="6256371" cy="1815882"/>
          </a:xfrm>
          <a:prstGeom prst="rect">
            <a:avLst/>
          </a:prstGeom>
        </p:spPr>
        <p:txBody>
          <a:bodyPr wrap="square">
            <a:spAutoFit/>
          </a:bodyPr>
          <a:lstStyle/>
          <a:p>
            <a:r>
              <a:rPr lang="es-MX" sz="2800" dirty="0"/>
              <a:t>LOS SALDOS INICIALES DE ADQUISICIÓN REGISTRADOS EN LOS ESTADOS FINANCIEROS, NO CORRESPONDEN A LO AL MONTO FACTURADO.</a:t>
            </a:r>
          </a:p>
        </p:txBody>
      </p:sp>
    </p:spTree>
    <p:extLst>
      <p:ext uri="{BB962C8B-B14F-4D97-AF65-F5344CB8AC3E}">
        <p14:creationId xmlns:p14="http://schemas.microsoft.com/office/powerpoint/2010/main" val="1229299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86195E79-1F08-D3D0-A333-647E5E2CFB05}"/>
              </a:ext>
            </a:extLst>
          </p:cNvPr>
          <p:cNvSpPr/>
          <p:nvPr/>
        </p:nvSpPr>
        <p:spPr>
          <a:xfrm>
            <a:off x="0" y="30666"/>
            <a:ext cx="10628346" cy="10287000"/>
          </a:xfrm>
          <a:prstGeom prst="rect">
            <a:avLst/>
          </a:prstGeom>
          <a:solidFill>
            <a:srgbClr val="F8FF78"/>
          </a:solidFill>
        </p:spPr>
        <p:txBody>
          <a:bodyPr/>
          <a:lstStyle/>
          <a:p>
            <a:endParaRPr lang="es-MX" dirty="0"/>
          </a:p>
        </p:txBody>
      </p:sp>
      <p:sp>
        <p:nvSpPr>
          <p:cNvPr id="3" name="CuadroTexto 2">
            <a:extLst>
              <a:ext uri="{FF2B5EF4-FFF2-40B4-BE49-F238E27FC236}">
                <a16:creationId xmlns:a16="http://schemas.microsoft.com/office/drawing/2014/main" id="{14E46FEF-49F1-C276-7B5E-3FCF2AB31FE2}"/>
              </a:ext>
            </a:extLst>
          </p:cNvPr>
          <p:cNvSpPr txBox="1"/>
          <p:nvPr/>
        </p:nvSpPr>
        <p:spPr>
          <a:xfrm>
            <a:off x="1123173" y="952500"/>
            <a:ext cx="8381999" cy="6986528"/>
          </a:xfrm>
          <a:prstGeom prst="rect">
            <a:avLst/>
          </a:prstGeom>
          <a:noFill/>
        </p:spPr>
        <p:txBody>
          <a:bodyPr wrap="square" rtlCol="0">
            <a:spAutoFit/>
          </a:bodyPr>
          <a:lstStyle/>
          <a:p>
            <a:pPr algn="ctr"/>
            <a:r>
              <a:rPr lang="es-MX" sz="4800" b="1" dirty="0"/>
              <a:t>OBJETIVO:</a:t>
            </a:r>
          </a:p>
          <a:p>
            <a:endParaRPr lang="es-MX" sz="4000" dirty="0"/>
          </a:p>
          <a:p>
            <a:pPr algn="just"/>
            <a:r>
              <a:rPr lang="es-MX" sz="4000" dirty="0"/>
              <a:t>Comprobar que las adquisiciones de los activos fijos, se encuentren debidamente identificados y representados en los estados financieros.  </a:t>
            </a:r>
          </a:p>
          <a:p>
            <a:pPr algn="just"/>
            <a:endParaRPr lang="es-MX" sz="4000" dirty="0"/>
          </a:p>
          <a:p>
            <a:pPr algn="just"/>
            <a:r>
              <a:rPr lang="es-MX" sz="4000" dirty="0"/>
              <a:t>Verificar saldos iniciales, que movimientos hubo durante el año, así como los saldos finales.</a:t>
            </a:r>
          </a:p>
        </p:txBody>
      </p:sp>
      <p:pic>
        <p:nvPicPr>
          <p:cNvPr id="1026" name="Picture 2" descr="Estados financieros">
            <a:extLst>
              <a:ext uri="{FF2B5EF4-FFF2-40B4-BE49-F238E27FC236}">
                <a16:creationId xmlns:a16="http://schemas.microsoft.com/office/drawing/2014/main" id="{B3A86F16-26DB-29E5-CFA0-912445487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0" y="3695700"/>
            <a:ext cx="6400800" cy="41318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406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5FF2C8F9-39B7-57AD-5843-EB0333200BEF}"/>
              </a:ext>
            </a:extLst>
          </p:cNvPr>
          <p:cNvSpPr/>
          <p:nvPr/>
        </p:nvSpPr>
        <p:spPr>
          <a:xfrm>
            <a:off x="0" y="0"/>
            <a:ext cx="10628346" cy="10287000"/>
          </a:xfrm>
          <a:prstGeom prst="rect">
            <a:avLst/>
          </a:prstGeom>
          <a:solidFill>
            <a:srgbClr val="F8FF78"/>
          </a:solidFill>
        </p:spPr>
        <p:txBody>
          <a:bodyPr/>
          <a:lstStyle/>
          <a:p>
            <a:endParaRPr lang="es-MX" dirty="0"/>
          </a:p>
        </p:txBody>
      </p:sp>
      <p:sp>
        <p:nvSpPr>
          <p:cNvPr id="5" name="CuadroTexto 4">
            <a:extLst>
              <a:ext uri="{FF2B5EF4-FFF2-40B4-BE49-F238E27FC236}">
                <a16:creationId xmlns:a16="http://schemas.microsoft.com/office/drawing/2014/main" id="{D61A0DC9-2EDC-8F2D-8AAD-A57B74943253}"/>
              </a:ext>
            </a:extLst>
          </p:cNvPr>
          <p:cNvSpPr txBox="1"/>
          <p:nvPr/>
        </p:nvSpPr>
        <p:spPr>
          <a:xfrm>
            <a:off x="1123173" y="952500"/>
            <a:ext cx="8020827" cy="11480066"/>
          </a:xfrm>
          <a:prstGeom prst="rect">
            <a:avLst/>
          </a:prstGeom>
          <a:noFill/>
        </p:spPr>
        <p:txBody>
          <a:bodyPr wrap="square" rtlCol="0">
            <a:spAutoFit/>
          </a:bodyPr>
          <a:lstStyle/>
          <a:p>
            <a:pPr algn="ctr"/>
            <a:r>
              <a:rPr lang="es-MX" sz="4800" b="1" dirty="0"/>
              <a:t>PROCEDIMIENTOS DE  AUDITORÍA:</a:t>
            </a:r>
          </a:p>
          <a:p>
            <a:pPr algn="ctr"/>
            <a:endParaRPr lang="es-MX" sz="3600" b="1" dirty="0"/>
          </a:p>
          <a:p>
            <a:pPr algn="just"/>
            <a:r>
              <a:rPr lang="es-MX" sz="3600" b="1" dirty="0"/>
              <a:t>1.- Preparar una cédula que muestre el saldo inicial de los activos fijos al cierre del ejercicio fiscal, así como las adiciones a los mismos.</a:t>
            </a:r>
          </a:p>
          <a:p>
            <a:pPr algn="just"/>
            <a:endParaRPr lang="es-MX" sz="3600" b="1" dirty="0"/>
          </a:p>
          <a:p>
            <a:pPr algn="just"/>
            <a:r>
              <a:rPr lang="es-MX" sz="3600" b="1" dirty="0"/>
              <a:t>2.- Revise las adiciones del ejercicio y examine la documentación comprobatoria.</a:t>
            </a:r>
          </a:p>
          <a:p>
            <a:endParaRPr lang="es-MX" sz="4000" dirty="0"/>
          </a:p>
          <a:p>
            <a:endParaRPr lang="es-MX" sz="4000" dirty="0"/>
          </a:p>
          <a:p>
            <a:endParaRPr lang="es-MX" sz="4000" dirty="0"/>
          </a:p>
          <a:p>
            <a:endParaRPr lang="es-MX" sz="4000" dirty="0"/>
          </a:p>
          <a:p>
            <a:endParaRPr lang="es-MX" sz="4000" dirty="0"/>
          </a:p>
          <a:p>
            <a:endParaRPr lang="es-MX" sz="4000" dirty="0"/>
          </a:p>
          <a:p>
            <a:endParaRPr lang="es-MX" sz="4000" dirty="0"/>
          </a:p>
          <a:p>
            <a:endParaRPr lang="es-MX" sz="4000" dirty="0"/>
          </a:p>
        </p:txBody>
      </p:sp>
      <p:pic>
        <p:nvPicPr>
          <p:cNvPr id="4100" name="Picture 4" descr="Procedimientos de Auditoría">
            <a:extLst>
              <a:ext uri="{FF2B5EF4-FFF2-40B4-BE49-F238E27FC236}">
                <a16:creationId xmlns:a16="http://schemas.microsoft.com/office/drawing/2014/main" id="{C649295C-81DE-8E6A-816C-FFBBABBE0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1790700"/>
            <a:ext cx="6242539" cy="624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755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B488ACF-B653-EE09-846C-6527B162DD49}"/>
              </a:ext>
            </a:extLst>
          </p:cNvPr>
          <p:cNvSpPr txBox="1"/>
          <p:nvPr/>
        </p:nvSpPr>
        <p:spPr>
          <a:xfrm>
            <a:off x="691152" y="4381500"/>
            <a:ext cx="5258241" cy="5678128"/>
          </a:xfrm>
          <a:prstGeom prst="rect">
            <a:avLst/>
          </a:prstGeom>
        </p:spPr>
        <p:txBody>
          <a:bodyPr vert="horz" lIns="91440" tIns="45720" rIns="91440" bIns="45720" rtlCol="0">
            <a:normAutofit/>
          </a:bodyPr>
          <a:lstStyle/>
          <a:p>
            <a:pPr indent="-228600" algn="ctr">
              <a:lnSpc>
                <a:spcPct val="90000"/>
              </a:lnSpc>
              <a:spcAft>
                <a:spcPts val="600"/>
              </a:spcAft>
              <a:buFont typeface="Arial" panose="020B0604020202020204" pitchFamily="34" charset="0"/>
              <a:buChar char="•"/>
            </a:pPr>
            <a:r>
              <a:rPr lang="en-US" sz="4400" b="1" dirty="0"/>
              <a:t>PAPEL DE TRABAJO</a:t>
            </a:r>
          </a:p>
        </p:txBody>
      </p:sp>
      <p:sp>
        <p:nvSpPr>
          <p:cNvPr id="12" name="Rectangle 7">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8584" y="0"/>
            <a:ext cx="11329416" cy="10287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5532" y="836676"/>
            <a:ext cx="9876147" cy="860878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8CC90989-741D-559C-95FC-0E44ACDC8905}"/>
              </a:ext>
            </a:extLst>
          </p:cNvPr>
          <p:cNvPicPr>
            <a:picLocks noChangeAspect="1"/>
          </p:cNvPicPr>
          <p:nvPr/>
        </p:nvPicPr>
        <p:blipFill>
          <a:blip r:embed="rId2"/>
          <a:stretch>
            <a:fillRect/>
          </a:stretch>
        </p:blipFill>
        <p:spPr>
          <a:xfrm>
            <a:off x="8108793" y="1938395"/>
            <a:ext cx="9028996" cy="6405339"/>
          </a:xfrm>
          <a:prstGeom prst="rect">
            <a:avLst/>
          </a:prstGeom>
          <a:effectLst/>
        </p:spPr>
      </p:pic>
    </p:spTree>
    <p:extLst>
      <p:ext uri="{BB962C8B-B14F-4D97-AF65-F5344CB8AC3E}">
        <p14:creationId xmlns:p14="http://schemas.microsoft.com/office/powerpoint/2010/main" val="3052056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20335" cy="10287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D65AF504-F309-665D-CA23-BBA8BDD9CAE2}"/>
              </a:ext>
            </a:extLst>
          </p:cNvPr>
          <p:cNvSpPr txBox="1"/>
          <p:nvPr/>
        </p:nvSpPr>
        <p:spPr>
          <a:xfrm>
            <a:off x="960120" y="3111544"/>
            <a:ext cx="4128531" cy="4063913"/>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3900" b="1" kern="1200">
                <a:solidFill>
                  <a:srgbClr val="FFFFFF"/>
                </a:solidFill>
                <a:latin typeface="+mj-lt"/>
                <a:ea typeface="+mj-ea"/>
                <a:cs typeface="+mj-cs"/>
              </a:rPr>
              <a:t>PAPEL DE TRABAJO</a:t>
            </a:r>
          </a:p>
        </p:txBody>
      </p:sp>
      <p:pic>
        <p:nvPicPr>
          <p:cNvPr id="12" name="Imagen 11">
            <a:extLst>
              <a:ext uri="{FF2B5EF4-FFF2-40B4-BE49-F238E27FC236}">
                <a16:creationId xmlns:a16="http://schemas.microsoft.com/office/drawing/2014/main" id="{A480FBF8-84D1-C4BE-9A7C-DF13C60C46A2}"/>
              </a:ext>
            </a:extLst>
          </p:cNvPr>
          <p:cNvPicPr>
            <a:picLocks noChangeAspect="1"/>
          </p:cNvPicPr>
          <p:nvPr/>
        </p:nvPicPr>
        <p:blipFill>
          <a:blip r:embed="rId2"/>
          <a:stretch>
            <a:fillRect/>
          </a:stretch>
        </p:blipFill>
        <p:spPr>
          <a:xfrm>
            <a:off x="5394107" y="677541"/>
            <a:ext cx="12141307" cy="5791200"/>
          </a:xfrm>
          <a:prstGeom prst="rect">
            <a:avLst/>
          </a:prstGeom>
        </p:spPr>
      </p:pic>
      <p:pic>
        <p:nvPicPr>
          <p:cNvPr id="13" name="Imagen 12">
            <a:extLst>
              <a:ext uri="{FF2B5EF4-FFF2-40B4-BE49-F238E27FC236}">
                <a16:creationId xmlns:a16="http://schemas.microsoft.com/office/drawing/2014/main" id="{679C63EC-9C2F-010F-7356-6718CACDB514}"/>
              </a:ext>
            </a:extLst>
          </p:cNvPr>
          <p:cNvPicPr>
            <a:picLocks noChangeAspect="1"/>
          </p:cNvPicPr>
          <p:nvPr/>
        </p:nvPicPr>
        <p:blipFill>
          <a:blip r:embed="rId3"/>
          <a:stretch>
            <a:fillRect/>
          </a:stretch>
        </p:blipFill>
        <p:spPr>
          <a:xfrm>
            <a:off x="5199850" y="6751959"/>
            <a:ext cx="12529819" cy="2857500"/>
          </a:xfrm>
          <a:prstGeom prst="rect">
            <a:avLst/>
          </a:prstGeom>
        </p:spPr>
      </p:pic>
    </p:spTree>
    <p:extLst>
      <p:ext uri="{BB962C8B-B14F-4D97-AF65-F5344CB8AC3E}">
        <p14:creationId xmlns:p14="http://schemas.microsoft.com/office/powerpoint/2010/main" val="977487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529</Words>
  <Application>Microsoft Office PowerPoint</Application>
  <PresentationFormat>Personalizado</PresentationFormat>
  <Paragraphs>74</Paragraphs>
  <Slides>10</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IBM Plex Sans</vt:lpstr>
      <vt:lpstr>Aileron Heavy</vt:lpstr>
      <vt:lpstr>IBM Plex Sans Bold</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Amarillo Negrita Formas Informe de Finanzas Presentación</dc:title>
  <cp:lastModifiedBy>Dirección General de Recursos Materiales y Servicios</cp:lastModifiedBy>
  <cp:revision>7</cp:revision>
  <dcterms:created xsi:type="dcterms:W3CDTF">2006-08-16T00:00:00Z</dcterms:created>
  <dcterms:modified xsi:type="dcterms:W3CDTF">2022-05-26T15:52:28Z</dcterms:modified>
  <dc:identifier>DAFBwt-ie1E</dc:identifier>
</cp:coreProperties>
</file>